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61" r:id="rId2"/>
    <p:sldId id="360" r:id="rId3"/>
    <p:sldId id="3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0" userDrawn="1">
          <p15:clr>
            <a:srgbClr val="A4A3A4"/>
          </p15:clr>
        </p15:guide>
        <p15:guide id="2" pos="59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2000FF"/>
    <a:srgbClr val="D6D6D6"/>
    <a:srgbClr val="FFFC00"/>
    <a:srgbClr val="FFFFFF"/>
    <a:srgbClr val="97C45B"/>
    <a:srgbClr val="8EB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1" autoAdjust="0"/>
    <p:restoredTop sz="93454" autoAdjust="0"/>
  </p:normalViewPr>
  <p:slideViewPr>
    <p:cSldViewPr snapToGrid="0">
      <p:cViewPr varScale="1">
        <p:scale>
          <a:sx n="112" d="100"/>
          <a:sy n="112" d="100"/>
        </p:scale>
        <p:origin x="1048" y="184"/>
      </p:cViewPr>
      <p:guideLst>
        <p:guide orient="horz" pos="1230"/>
        <p:guide pos="59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2400" y="200"/>
      </p:cViewPr>
      <p:guideLst>
        <p:guide orient="horz" pos="2880"/>
        <p:guide pos="2160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951438996661415E-2"/>
          <c:y val="2.9933216708308046E-2"/>
          <c:w val="0.89268718483653042"/>
          <c:h val="0.89235721766989085"/>
        </c:manualLayout>
      </c:layout>
      <c:scatterChart>
        <c:scatterStyle val="lineMarker"/>
        <c:varyColors val="0"/>
        <c:ser>
          <c:idx val="1"/>
          <c:order val="0"/>
          <c:tx>
            <c:v>Angebot</c:v>
          </c:tx>
          <c:spPr>
            <a:ln w="31750" cap="flat" cmpd="sng" algn="ctr">
              <a:solidFill>
                <a:srgbClr val="008000"/>
              </a:solidFill>
              <a:round/>
            </a:ln>
            <a:effectLst/>
          </c:spPr>
          <c:marker>
            <c:symbol val="circle"/>
            <c:size val="6"/>
            <c:spPr>
              <a:noFill/>
              <a:ln w="34925" cap="flat" cmpd="dbl" algn="ctr">
                <a:noFill/>
                <a:round/>
              </a:ln>
              <a:effectLst/>
            </c:spPr>
          </c:marker>
          <c:xVal>
            <c:numRef>
              <c:f>Tabelle1!$B$2:$B$3</c:f>
              <c:numCache>
                <c:formatCode>General</c:formatCode>
                <c:ptCount val="2"/>
              </c:numCache>
            </c:numRef>
          </c:xVal>
          <c:yVal>
            <c:numRef>
              <c:f>Tabelle1!$C$2:$C$3</c:f>
              <c:numCache>
                <c:formatCode>General</c:formatCode>
                <c:ptCount val="2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030D-3D44-9691-4178E0294A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1578160"/>
        <c:axId val="138217488"/>
      </c:scatterChart>
      <c:valAx>
        <c:axId val="1171578160"/>
        <c:scaling>
          <c:orientation val="minMax"/>
          <c:max val="240"/>
          <c:min val="0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Frutiger Next Pro" panose="020B0503040204020203" pitchFamily="34" charset="77"/>
                <a:ea typeface="+mn-ea"/>
                <a:cs typeface="+mn-cs"/>
              </a:defRPr>
            </a:pPr>
            <a:endParaRPr lang="de-DE"/>
          </a:p>
        </c:txPr>
        <c:crossAx val="138217488"/>
        <c:crosses val="autoZero"/>
        <c:crossBetween val="midCat"/>
        <c:majorUnit val="20"/>
      </c:valAx>
      <c:valAx>
        <c:axId val="138217488"/>
        <c:scaling>
          <c:orientation val="minMax"/>
          <c:max val="20"/>
          <c:min val="4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##0.\–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50000"/>
              </a:schemeClr>
            </a:solidFill>
            <a:headEnd type="none"/>
            <a:tailEnd type="none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utiger Next Pro" panose="020B0503040204020203" pitchFamily="34" charset="77"/>
                <a:ea typeface="+mn-ea"/>
                <a:cs typeface="+mn-cs"/>
              </a:defRPr>
            </a:pPr>
            <a:endParaRPr lang="de-DE"/>
          </a:p>
        </c:txPr>
        <c:crossAx val="1171578160"/>
        <c:crosses val="autoZero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951368822626374E-2"/>
          <c:y val="2.9933203951286628E-2"/>
          <c:w val="0.89268718483653042"/>
          <c:h val="0.89235721766989085"/>
        </c:manualLayout>
      </c:layout>
      <c:scatterChart>
        <c:scatterStyle val="lineMarker"/>
        <c:varyColors val="0"/>
        <c:ser>
          <c:idx val="0"/>
          <c:order val="0"/>
          <c:tx>
            <c:v>Nachfrage</c:v>
          </c:tx>
          <c:spPr>
            <a:ln w="25400" cap="flat" cmpd="dbl" algn="ctr">
              <a:solidFill>
                <a:schemeClr val="accent1">
                  <a:alpha val="5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5400" cap="flat" cmpd="sng" algn="ctr">
                <a:solidFill>
                  <a:srgbClr val="2000FF">
                    <a:alpha val="50000"/>
                  </a:srgb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ADCF-4743-A5FD-1DF6CEFC1545}"/>
              </c:ext>
            </c:extLst>
          </c:dPt>
          <c:xVal>
            <c:numRef>
              <c:f>Tabelle1!$D$2:$D$3</c:f>
              <c:numCache>
                <c:formatCode>General</c:formatCode>
                <c:ptCount val="2"/>
              </c:numCache>
            </c:numRef>
          </c:xVal>
          <c:yVal>
            <c:numRef>
              <c:f>Tabelle1!$E$2:$E$3</c:f>
              <c:numCache>
                <c:formatCode>General</c:formatCode>
                <c:ptCount val="2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DCF-4743-A5FD-1DF6CEFC1545}"/>
            </c:ext>
          </c:extLst>
        </c:ser>
        <c:ser>
          <c:idx val="1"/>
          <c:order val="1"/>
          <c:tx>
            <c:v>Angebot</c:v>
          </c:tx>
          <c:spPr>
            <a:ln w="28575" cap="flat" cmpd="sng" algn="ctr">
              <a:solidFill>
                <a:srgbClr val="008000">
                  <a:alpha val="50000"/>
                </a:srgbClr>
              </a:solidFill>
              <a:round/>
            </a:ln>
            <a:effectLst/>
          </c:spPr>
          <c:marker>
            <c:symbol val="circle"/>
            <c:size val="6"/>
            <c:spPr>
              <a:noFill/>
              <a:ln w="34925" cap="flat" cmpd="dbl" algn="ctr">
                <a:noFill/>
                <a:round/>
              </a:ln>
              <a:effectLst/>
            </c:spPr>
          </c:marker>
          <c:xVal>
            <c:numRef>
              <c:f>Tabelle1!$B$2:$B$3</c:f>
              <c:numCache>
                <c:formatCode>General</c:formatCode>
                <c:ptCount val="2"/>
              </c:numCache>
            </c:numRef>
          </c:xVal>
          <c:yVal>
            <c:numRef>
              <c:f>Tabelle1!$C$2:$C$3</c:f>
              <c:numCache>
                <c:formatCode>General</c:formatCode>
                <c:ptCount val="2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DCF-4743-A5FD-1DF6CEFC15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1578160"/>
        <c:axId val="138217488"/>
      </c:scatterChart>
      <c:valAx>
        <c:axId val="1171578160"/>
        <c:scaling>
          <c:orientation val="minMax"/>
          <c:max val="14"/>
          <c:min val="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one"/>
        <c:crossAx val="138217488"/>
        <c:crosses val="autoZero"/>
        <c:crossBetween val="midCat"/>
        <c:majorUnit val="1"/>
      </c:valAx>
      <c:valAx>
        <c:axId val="138217488"/>
        <c:scaling>
          <c:orientation val="minMax"/>
          <c:max val="8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General" sourceLinked="0"/>
        <c:majorTickMark val="none"/>
        <c:minorTickMark val="none"/>
        <c:tickLblPos val="none"/>
        <c:crossAx val="1171578160"/>
        <c:crosses val="autoZero"/>
        <c:crossBetween val="midCat"/>
        <c:majorUnit val="1"/>
      </c:valAx>
      <c:spPr>
        <a:solidFill>
          <a:schemeClr val="bg1">
            <a:lumMod val="95000"/>
          </a:schemeClr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5400" cap="flat" cmpd="dbl" algn="ctr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34925" cap="flat" cmpd="dbl" algn="ctr">
        <a:solidFill>
          <a:schemeClr val="phClr">
            <a:lumMod val="75000"/>
            <a:alpha val="70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kern="1200" spc="0" normalizeH="0" baseline="0"/>
  </cs:title>
  <cs:trendline>
    <cs:lnRef idx="0">
      <cs:styleClr val="0"/>
    </cs:lnRef>
    <cs:fillRef idx="0"/>
    <cs:effectRef idx="0"/>
    <cs:fontRef idx="minor">
      <a:schemeClr val="tx1"/>
    </cs:fontRef>
    <cs:spPr>
      <a:ln w="38100" cap="rnd" cmpd="sng" algn="ctr">
        <a:solidFill>
          <a:schemeClr val="phClr">
            <a:lumMod val="75000"/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5400" cap="flat" cmpd="dbl" algn="ctr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34925" cap="flat" cmpd="dbl" algn="ctr">
        <a:solidFill>
          <a:schemeClr val="phClr">
            <a:lumMod val="75000"/>
            <a:alpha val="70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kern="1200" spc="0" normalizeH="0" baseline="0"/>
  </cs:title>
  <cs:trendline>
    <cs:lnRef idx="0">
      <cs:styleClr val="0"/>
    </cs:lnRef>
    <cs:fillRef idx="0"/>
    <cs:effectRef idx="0"/>
    <cs:fontRef idx="minor">
      <a:schemeClr val="tx1"/>
    </cs:fontRef>
    <cs:spPr>
      <a:ln w="38100" cap="rnd" cmpd="sng" algn="ctr">
        <a:solidFill>
          <a:schemeClr val="phClr">
            <a:lumMod val="75000"/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B7692-58E9-4090-AC32-A9E10EC4D838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B7451-172D-4CF4-8C83-B98F926637C1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85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AF14E-F4E0-D1DC-2B13-A87282275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B523FA0-1816-B23B-B487-4B5FB7F0FA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F729F66-D587-0760-1941-40A7A1494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B442A91-6910-C222-12A4-65B774E99F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4B7451-172D-4CF4-8C83-B98F926637C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90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C1992-F178-34A3-38D3-785874CDB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59EDCBB-2C9A-EEF8-BD40-6F5ABD1482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4500C1D-4AA3-2293-DD52-9C76E11813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B711127-54CE-700C-DD1D-B782A9ADFD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4B7451-172D-4CF4-8C83-B98F926637C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703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E7540-367A-61F8-F90B-8FD7DE8CE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6C4EF7-6118-E643-922C-798538754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A4335-CAD4-A5B0-CD51-4B444A60BD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A42A6-EFEE-D48E-C721-61191865E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9A9EA-F3D5-DD5E-3AC5-48AB0202C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DA25F29-E3E8-D4AF-172C-970C0F4BEFFE}"/>
              </a:ext>
            </a:extLst>
          </p:cNvPr>
          <p:cNvSpPr txBox="1"/>
          <p:nvPr userDrawn="1"/>
        </p:nvSpPr>
        <p:spPr>
          <a:xfrm>
            <a:off x="2108200" y="355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2540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68DF1-3B03-5E36-46DE-FE16ABDCE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4132A7-5975-F9AE-B717-4B1D05594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B9A29-C704-74FF-3E2E-234E974A6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A87E6-3E74-D5B8-C07F-C1A880BC6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4FB09-CA93-4410-9A18-9F3A962D0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24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22BC26-8F59-3327-51F8-506B25C7C7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31E748-90F6-31D0-C675-047A4E5435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8145F-18F4-417B-21F7-20CAA6F12E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6E69E-CB51-D3C9-E282-F21AF577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F33D6-997D-6233-3D80-B01F0D93C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73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E1A5-C8F8-BCAA-6CF4-E6A5A36FE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30527-35AB-6707-689A-505BF2FF9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24FA1-AEE1-8D33-4451-E583DFE35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EA410-2131-A632-C7D4-F6180B77A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EAFC4-1CDB-3214-F15F-0016CEFFF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04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E24B-E241-4566-BC96-269DEA323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08D56-5FD9-6AC8-F7DD-C9CF9D8E3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004EF-761C-C2BB-F095-B9E1CE4DCD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6BAE4-EA5D-CEC0-4FB2-3E6955F3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3FFFD-970E-094A-5BCC-F9CE5701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5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15B63-85E4-CE0C-2BC0-FA50E866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198E2-00C4-2920-C1AE-50CA84D03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41B554-2D78-4194-49E9-370EB3E53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F9F78-E168-B96C-4801-7DDC4AE295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D5187-81A8-B8C7-3B63-FD2CDCDBB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266CD-57CD-2692-74BD-7AF425B31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11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69665-975C-AD05-F113-FBBE3B38B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70C87-F530-5626-C3BC-8DF51CCFF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CAD48-E78A-634C-1AEF-B95909B93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E37989-C98C-9607-4103-B392D63EB7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FC231C-3F9A-B4DC-0780-02A06C0607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CB1112-F071-A379-1B16-A72A77160E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20CB49-0FAE-A09E-2B4A-EBC8F37DF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39B00A-3512-CB41-BD18-D9381B65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02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F2CD8-703A-77FB-5CA6-5644AE0E1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1C5DCF-6673-3800-603B-33C518491F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97B1E0-BFDC-0894-BB93-AC2DE11AA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40328-1A62-51A3-682B-F694FB5B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22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7CF4EB-03E1-C056-7C16-22223666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36BFA-9E8D-2F7A-B7E6-814FAAF7D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FAD86-914B-3C38-2A57-4A45C151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9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5755-6D80-041F-3733-1C411C5D9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18707-FE5E-F799-C267-566909B2D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E8AD8-0215-0A54-862C-F5EF9A3D7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93B886-460A-4565-F595-9A7BB37557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E48DE-68A5-FA20-092B-15850443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77F55-C8F3-5A4B-13AA-B8D008290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99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710F4-E732-724E-1526-8FF6A894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427867-71AD-5E44-200B-AD22D93762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47551-042A-FD6F-BB81-30EBE5376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01BCB-9C92-896E-4AC7-9EC51FA04A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8A5CC1-D049-43FA-BCDC-243EFE6FBE2B}" type="datetimeFigureOut">
              <a:rPr lang="en-US" smtClean="0"/>
              <a:t>4/27/26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9D6B2-D5FD-8157-B955-EF4BF1A70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22935-14B4-6ABB-7C04-531FAD494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4E62A7-4165-4F19-A465-08150FAE25E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93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">
            <a:extLst>
              <a:ext uri="{FF2B5EF4-FFF2-40B4-BE49-F238E27FC236}">
                <a16:creationId xmlns:a16="http://schemas.microsoft.com/office/drawing/2014/main" id="{EC4BD922-054C-F942-0C31-D9B4D121F5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cxnSp>
        <p:nvCxnSpPr>
          <p:cNvPr id="8" name="Gerade Verbindung 1">
            <a:extLst>
              <a:ext uri="{FF2B5EF4-FFF2-40B4-BE49-F238E27FC236}">
                <a16:creationId xmlns:a16="http://schemas.microsoft.com/office/drawing/2014/main" id="{46D57CB5-753D-42BB-E83D-626F1AE457A7}"/>
              </a:ext>
            </a:extLst>
          </p:cNvPr>
          <p:cNvCxnSpPr/>
          <p:nvPr userDrawn="1"/>
        </p:nvCxnSpPr>
        <p:spPr>
          <a:xfrm>
            <a:off x="1392769" y="576262"/>
            <a:ext cx="10367433" cy="0"/>
          </a:xfrm>
          <a:prstGeom prst="line">
            <a:avLst/>
          </a:prstGeom>
          <a:ln w="508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ußzeilenplatzhalter 3">
            <a:extLst>
              <a:ext uri="{FF2B5EF4-FFF2-40B4-BE49-F238E27FC236}">
                <a16:creationId xmlns:a16="http://schemas.microsoft.com/office/drawing/2014/main" id="{0B10FEB3-2C53-0EE5-3AF2-1D54AB157EB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392767" y="269585"/>
            <a:ext cx="10332000" cy="2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1600" rIns="0" bIns="46801" anchor="ctr"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marL="0" indent="0" eaLnBrk="1" hangingPunct="1">
              <a:tabLst>
                <a:tab pos="10261600" algn="r"/>
              </a:tabLst>
            </a:pPr>
            <a:r>
              <a:rPr lang="de-DE" sz="1600" b="0" i="0" dirty="0">
                <a:latin typeface="Frutiger Next Pro" panose="020B0503040204020203" pitchFamily="34" charset="77"/>
                <a:cs typeface="Arial" charset="0"/>
              </a:rPr>
              <a:t>Volkswirtschaft</a:t>
            </a:r>
            <a:r>
              <a:rPr lang="de-DE" sz="1800" b="1" dirty="0">
                <a:latin typeface="Frutiger Next Pro" panose="020B0503040204020203" pitchFamily="34" charset="77"/>
                <a:cs typeface="Arial" charset="0"/>
              </a:rPr>
              <a:t>	Ökonomische Modelle und Konzepte</a:t>
            </a:r>
          </a:p>
        </p:txBody>
      </p:sp>
      <p:sp>
        <p:nvSpPr>
          <p:cNvPr id="10" name="Textfeld 3">
            <a:extLst>
              <a:ext uri="{FF2B5EF4-FFF2-40B4-BE49-F238E27FC236}">
                <a16:creationId xmlns:a16="http://schemas.microsoft.com/office/drawing/2014/main" id="{984E47FD-24BC-FD9B-8686-DC796E720FF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2000" y="252002"/>
            <a:ext cx="719667" cy="252000"/>
          </a:xfrm>
          <a:prstGeom prst="rect">
            <a:avLst/>
          </a:prstGeom>
          <a:solidFill>
            <a:srgbClr val="97C45B"/>
          </a:solidFill>
          <a:ln>
            <a:noFill/>
          </a:ln>
        </p:spPr>
        <p:txBody>
          <a:bodyPr lIns="36000" tIns="36000" rIns="36000" bIns="36000" anchor="ctr" anchorCtr="0"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algn="ctr" eaLnBrk="1" hangingPunct="1"/>
            <a:r>
              <a:rPr lang="de-DE" sz="1800" b="1" dirty="0">
                <a:solidFill>
                  <a:schemeClr val="bg1"/>
                </a:solidFill>
                <a:latin typeface="Frutiger Next Pro" panose="020B0503040204020203" pitchFamily="34" charset="77"/>
                <a:cs typeface="Arial" charset="0"/>
              </a:rPr>
              <a:t>4</a:t>
            </a:r>
          </a:p>
        </p:txBody>
      </p:sp>
      <p:cxnSp>
        <p:nvCxnSpPr>
          <p:cNvPr id="11" name="Gerade Verbindung 4">
            <a:extLst>
              <a:ext uri="{FF2B5EF4-FFF2-40B4-BE49-F238E27FC236}">
                <a16:creationId xmlns:a16="http://schemas.microsoft.com/office/drawing/2014/main" id="{357CD4C8-D5FB-50CE-2D8F-1EC6018CDAF0}"/>
              </a:ext>
            </a:extLst>
          </p:cNvPr>
          <p:cNvCxnSpPr/>
          <p:nvPr userDrawn="1"/>
        </p:nvCxnSpPr>
        <p:spPr>
          <a:xfrm>
            <a:off x="431800" y="6426049"/>
            <a:ext cx="11328400" cy="0"/>
          </a:xfrm>
          <a:prstGeom prst="line">
            <a:avLst/>
          </a:prstGeom>
          <a:ln w="508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umsplatzhalter 5">
            <a:extLst>
              <a:ext uri="{FF2B5EF4-FFF2-40B4-BE49-F238E27FC236}">
                <a16:creationId xmlns:a16="http://schemas.microsoft.com/office/drawing/2014/main" id="{E3174A7D-ED31-0844-2F67-DA2ED3C9B29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841473" y="6483510"/>
            <a:ext cx="2509061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1200" b="1" dirty="0">
                <a:solidFill>
                  <a:schemeClr val="tx1"/>
                </a:solidFill>
                <a:latin typeface="Frutiger Next Pro" panose="020B0503040204020203" pitchFamily="34" charset="77"/>
                <a:cs typeface="Arial" charset="0"/>
              </a:rPr>
              <a:t>Grundlagen Wirtschaft und Recht</a:t>
            </a:r>
            <a:endParaRPr lang="de-CH" sz="1100" kern="1200" dirty="0">
              <a:solidFill>
                <a:schemeClr val="tx1"/>
              </a:solidFill>
              <a:effectLst/>
              <a:latin typeface="Frutiger Next Pro" panose="020B0503040204020203" pitchFamily="34" charset="77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3" name="Datumsplatzhalter 5">
            <a:extLst>
              <a:ext uri="{FF2B5EF4-FFF2-40B4-BE49-F238E27FC236}">
                <a16:creationId xmlns:a16="http://schemas.microsoft.com/office/drawing/2014/main" id="{42AC16DA-A05E-0E40-336C-C7154C6606FA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799238" y="6483510"/>
            <a:ext cx="960967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algn="r" eaLnBrk="1" hangingPunct="1"/>
            <a:fld id="{F38C37E9-7BF5-2E49-B02B-2BA6D1E21FC4}" type="slidenum">
              <a:rPr lang="de-CH" sz="1199">
                <a:latin typeface="Frutiger Next Pro" panose="020B0503040204020203" pitchFamily="34" charset="77"/>
                <a:cs typeface="Arial" charset="0"/>
              </a:rPr>
              <a:pPr algn="r" eaLnBrk="1" hangingPunct="1"/>
              <a:t>‹Nr.›</a:t>
            </a:fld>
            <a:endParaRPr lang="de-DE" sz="1199" dirty="0">
              <a:latin typeface="Frutiger Next Pro" panose="020B0503040204020203" pitchFamily="34" charset="77"/>
              <a:cs typeface="Arial" charset="0"/>
            </a:endParaRPr>
          </a:p>
        </p:txBody>
      </p:sp>
      <p:sp>
        <p:nvSpPr>
          <p:cNvPr id="14" name="Datumsplatzhalter 3">
            <a:extLst>
              <a:ext uri="{FF2B5EF4-FFF2-40B4-BE49-F238E27FC236}">
                <a16:creationId xmlns:a16="http://schemas.microsoft.com/office/drawing/2014/main" id="{97277B3B-D340-AEEA-6CEB-D96ACA5DA264}"/>
              </a:ext>
            </a:extLst>
          </p:cNvPr>
          <p:cNvSpPr txBox="1">
            <a:spLocks/>
          </p:cNvSpPr>
          <p:nvPr userDrawn="1"/>
        </p:nvSpPr>
        <p:spPr>
          <a:xfrm>
            <a:off x="431803" y="6483510"/>
            <a:ext cx="177807" cy="241301"/>
          </a:xfrm>
          <a:prstGeom prst="rect">
            <a:avLst/>
          </a:prstGeom>
        </p:spPr>
        <p:txBody>
          <a:bodyPr lIns="0" tIns="0" bIns="0" anchor="b" anchorCtr="0"/>
          <a:lstStyle>
            <a:defPPr>
              <a:defRPr lang="de-DE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de-CH" sz="1599" b="1" kern="1200" dirty="0">
                <a:solidFill>
                  <a:srgbClr val="6594A1"/>
                </a:solidFill>
                <a:latin typeface="+mj-lt"/>
                <a:ea typeface="ヒラギノ角ゴ Pro W3" charset="0"/>
                <a:cs typeface="Arial" charset="0"/>
              </a:rPr>
              <a:t>©</a:t>
            </a:r>
            <a:endParaRPr lang="de-DE" sz="1599" b="1" dirty="0">
              <a:solidFill>
                <a:srgbClr val="6594A1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5" name="Grafik 10">
            <a:extLst>
              <a:ext uri="{FF2B5EF4-FFF2-40B4-BE49-F238E27FC236}">
                <a16:creationId xmlns:a16="http://schemas.microsoft.com/office/drawing/2014/main" id="{26D0E953-4F8A-690E-D9AC-862D05DB52E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56905" y="6483510"/>
            <a:ext cx="1236926" cy="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49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6106A-8BFB-F01E-45D4-1BAD6221A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hteck 43">
            <a:extLst>
              <a:ext uri="{FF2B5EF4-FFF2-40B4-BE49-F238E27FC236}">
                <a16:creationId xmlns:a16="http://schemas.microsoft.com/office/drawing/2014/main" id="{9AFEE402-662E-0BDB-1D67-0A6AE83FA655}"/>
              </a:ext>
            </a:extLst>
          </p:cNvPr>
          <p:cNvSpPr/>
          <p:nvPr/>
        </p:nvSpPr>
        <p:spPr>
          <a:xfrm>
            <a:off x="6998776" y="3973425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B775D749-7CED-38A1-88AF-5DA103E542AC}"/>
              </a:ext>
            </a:extLst>
          </p:cNvPr>
          <p:cNvSpPr/>
          <p:nvPr/>
        </p:nvSpPr>
        <p:spPr>
          <a:xfrm>
            <a:off x="6998776" y="4278224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DC3A5A75-3806-1371-5ED2-35A22F79D9A9}"/>
              </a:ext>
            </a:extLst>
          </p:cNvPr>
          <p:cNvSpPr/>
          <p:nvPr/>
        </p:nvSpPr>
        <p:spPr>
          <a:xfrm>
            <a:off x="6997281" y="4585912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24A357FA-AE55-69B9-F300-3C4DBEF99E8D}"/>
              </a:ext>
            </a:extLst>
          </p:cNvPr>
          <p:cNvSpPr/>
          <p:nvPr/>
        </p:nvSpPr>
        <p:spPr>
          <a:xfrm>
            <a:off x="7001555" y="4885939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11B4A54B-C76D-8125-3206-2BE6C10E3B35}"/>
              </a:ext>
            </a:extLst>
          </p:cNvPr>
          <p:cNvSpPr/>
          <p:nvPr/>
        </p:nvSpPr>
        <p:spPr>
          <a:xfrm>
            <a:off x="7652393" y="4279581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0" name="Rechteck 49">
            <a:extLst>
              <a:ext uri="{FF2B5EF4-FFF2-40B4-BE49-F238E27FC236}">
                <a16:creationId xmlns:a16="http://schemas.microsoft.com/office/drawing/2014/main" id="{20BB8EB5-9413-4324-C40A-149EFCC33B71}"/>
              </a:ext>
            </a:extLst>
          </p:cNvPr>
          <p:cNvSpPr/>
          <p:nvPr/>
        </p:nvSpPr>
        <p:spPr>
          <a:xfrm>
            <a:off x="7650898" y="4587269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CE0BAA9F-5926-5867-007E-03289E42C439}"/>
              </a:ext>
            </a:extLst>
          </p:cNvPr>
          <p:cNvSpPr/>
          <p:nvPr/>
        </p:nvSpPr>
        <p:spPr>
          <a:xfrm>
            <a:off x="7649116" y="4887296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62937B61-5F1E-A29D-58D1-F5C0AC7C71D7}"/>
              </a:ext>
            </a:extLst>
          </p:cNvPr>
          <p:cNvSpPr/>
          <p:nvPr/>
        </p:nvSpPr>
        <p:spPr>
          <a:xfrm>
            <a:off x="8292901" y="4586285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A7EBDC48-7E0F-5A7B-7090-B6D0FF0F24B5}"/>
              </a:ext>
            </a:extLst>
          </p:cNvPr>
          <p:cNvSpPr/>
          <p:nvPr/>
        </p:nvSpPr>
        <p:spPr>
          <a:xfrm>
            <a:off x="8297175" y="4886312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77453808-E154-C0DB-6A5D-E91E74CDEC1C}"/>
              </a:ext>
            </a:extLst>
          </p:cNvPr>
          <p:cNvSpPr/>
          <p:nvPr/>
        </p:nvSpPr>
        <p:spPr>
          <a:xfrm>
            <a:off x="8945234" y="4887296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D175CC4-9A9D-02BF-2735-BFFDAA1FDC86}"/>
              </a:ext>
            </a:extLst>
          </p:cNvPr>
          <p:cNvSpPr/>
          <p:nvPr/>
        </p:nvSpPr>
        <p:spPr>
          <a:xfrm>
            <a:off x="2287589" y="4278225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B2ABC13-026B-418B-F36E-7F99213068BD}"/>
              </a:ext>
            </a:extLst>
          </p:cNvPr>
          <p:cNvSpPr/>
          <p:nvPr/>
        </p:nvSpPr>
        <p:spPr>
          <a:xfrm>
            <a:off x="2287782" y="3973425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71E503E9-D522-E824-F59F-37295BEDD356}"/>
              </a:ext>
            </a:extLst>
          </p:cNvPr>
          <p:cNvSpPr/>
          <p:nvPr/>
        </p:nvSpPr>
        <p:spPr>
          <a:xfrm>
            <a:off x="2290250" y="4585912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4365E42E-3E8F-2B93-E8A6-2ACB545BFA99}"/>
              </a:ext>
            </a:extLst>
          </p:cNvPr>
          <p:cNvSpPr/>
          <p:nvPr/>
        </p:nvSpPr>
        <p:spPr>
          <a:xfrm>
            <a:off x="2287063" y="4890999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E19C5E4B-D3C1-D254-8EFC-F7BC33DBEAB9}"/>
              </a:ext>
            </a:extLst>
          </p:cNvPr>
          <p:cNvSpPr/>
          <p:nvPr/>
        </p:nvSpPr>
        <p:spPr>
          <a:xfrm>
            <a:off x="2932906" y="3054725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749C0BE3-383C-4B41-76B4-395650790ACC}"/>
              </a:ext>
            </a:extLst>
          </p:cNvPr>
          <p:cNvSpPr/>
          <p:nvPr/>
        </p:nvSpPr>
        <p:spPr>
          <a:xfrm>
            <a:off x="2935567" y="3362412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A92F0B74-1596-849C-B971-CDC2EA9114F4}"/>
              </a:ext>
            </a:extLst>
          </p:cNvPr>
          <p:cNvSpPr/>
          <p:nvPr/>
        </p:nvSpPr>
        <p:spPr>
          <a:xfrm>
            <a:off x="2932380" y="3667499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7C9AF744-4B49-4D7F-31BE-E00627CB3889}"/>
              </a:ext>
            </a:extLst>
          </p:cNvPr>
          <p:cNvSpPr/>
          <p:nvPr/>
        </p:nvSpPr>
        <p:spPr>
          <a:xfrm>
            <a:off x="3584795" y="2444565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B94C5E48-D563-DB04-DED5-8A60AEAC2CB2}"/>
              </a:ext>
            </a:extLst>
          </p:cNvPr>
          <p:cNvSpPr/>
          <p:nvPr/>
        </p:nvSpPr>
        <p:spPr>
          <a:xfrm>
            <a:off x="3587456" y="2752252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072036B0-981C-B8DA-18C2-D076BB04AA3A}"/>
              </a:ext>
            </a:extLst>
          </p:cNvPr>
          <p:cNvSpPr/>
          <p:nvPr/>
        </p:nvSpPr>
        <p:spPr>
          <a:xfrm>
            <a:off x="4228975" y="2136936"/>
            <a:ext cx="630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" name="Text Box 39">
            <a:extLst>
              <a:ext uri="{FF2B5EF4-FFF2-40B4-BE49-F238E27FC236}">
                <a16:creationId xmlns:a16="http://schemas.microsoft.com/office/drawing/2014/main" id="{FA82FCF7-6D9E-38B2-998D-E89FA19D1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404" y="763845"/>
            <a:ext cx="10378116" cy="431800"/>
          </a:xfrm>
          <a:prstGeom prst="rect">
            <a:avLst/>
          </a:prstGeom>
          <a:solidFill>
            <a:srgbClr val="DDDEDD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algn="ctr"/>
            <a:r>
              <a:rPr lang="de-CH" sz="2000" b="1" dirty="0">
                <a:latin typeface="Frutiger Next Pro" panose="020B0503040204020203" pitchFamily="34" charset="77"/>
              </a:rPr>
              <a:t>Gesamtnutzen – Grenznutzen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A1BDDAD0-7865-01E9-EFD4-2426F9A0C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456733"/>
              </p:ext>
            </p:extLst>
          </p:nvPr>
        </p:nvGraphicFramePr>
        <p:xfrm>
          <a:off x="2279175" y="2127963"/>
          <a:ext cx="3240000" cy="30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5414759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9168432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7648087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5290117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224648279"/>
                    </a:ext>
                  </a:extLst>
                </a:gridCol>
              </a:tblGrid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79630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912118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7464556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554025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670726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745822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6632021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562239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936338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356537"/>
                  </a:ext>
                </a:extLst>
              </a:tr>
            </a:tbl>
          </a:graphicData>
        </a:graphic>
      </p:graphicFrame>
      <p:sp>
        <p:nvSpPr>
          <p:cNvPr id="10" name="Textfeld 43">
            <a:extLst>
              <a:ext uri="{FF2B5EF4-FFF2-40B4-BE49-F238E27FC236}">
                <a16:creationId xmlns:a16="http://schemas.microsoft.com/office/drawing/2014/main" id="{D78D12CF-F091-CCBF-1116-DFDE5BC28AA5}"/>
              </a:ext>
            </a:extLst>
          </p:cNvPr>
          <p:cNvSpPr txBox="1"/>
          <p:nvPr/>
        </p:nvSpPr>
        <p:spPr>
          <a:xfrm>
            <a:off x="1459924" y="1669014"/>
            <a:ext cx="1651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b="1" dirty="0">
                <a:latin typeface="Frutiger Next Pro" panose="020B0503040204020203" pitchFamily="34" charset="77"/>
              </a:rPr>
              <a:t>Gesamtnutzen</a:t>
            </a:r>
          </a:p>
        </p:txBody>
      </p:sp>
      <p:sp>
        <p:nvSpPr>
          <p:cNvPr id="15" name="Textfeld 43">
            <a:extLst>
              <a:ext uri="{FF2B5EF4-FFF2-40B4-BE49-F238E27FC236}">
                <a16:creationId xmlns:a16="http://schemas.microsoft.com/office/drawing/2014/main" id="{1E74C48F-0A77-9E8B-A226-C0F9CAC55F7B}"/>
              </a:ext>
            </a:extLst>
          </p:cNvPr>
          <p:cNvSpPr txBox="1"/>
          <p:nvPr/>
        </p:nvSpPr>
        <p:spPr>
          <a:xfrm>
            <a:off x="1916836" y="1997881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r>
              <a:rPr lang="de-DE" sz="1200" dirty="0">
                <a:latin typeface="Frutiger Next Pro" panose="020B0503040204020203" pitchFamily="34" charset="77"/>
              </a:rPr>
              <a:t>10</a:t>
            </a:r>
          </a:p>
        </p:txBody>
      </p:sp>
      <p:sp>
        <p:nvSpPr>
          <p:cNvPr id="16" name="Textfeld 43">
            <a:extLst>
              <a:ext uri="{FF2B5EF4-FFF2-40B4-BE49-F238E27FC236}">
                <a16:creationId xmlns:a16="http://schemas.microsoft.com/office/drawing/2014/main" id="{CA4BF830-2DD4-C4D5-4D2E-31ECAEEFF85F}"/>
              </a:ext>
            </a:extLst>
          </p:cNvPr>
          <p:cNvSpPr txBox="1"/>
          <p:nvPr/>
        </p:nvSpPr>
        <p:spPr>
          <a:xfrm>
            <a:off x="1916836" y="3530533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r>
              <a:rPr lang="de-DE" sz="1200" dirty="0">
                <a:latin typeface="Frutiger Next Pro" panose="020B0503040204020203" pitchFamily="34" charset="77"/>
              </a:rPr>
              <a:t>5</a:t>
            </a:r>
          </a:p>
        </p:txBody>
      </p:sp>
      <p:sp>
        <p:nvSpPr>
          <p:cNvPr id="17" name="Textfeld 43">
            <a:extLst>
              <a:ext uri="{FF2B5EF4-FFF2-40B4-BE49-F238E27FC236}">
                <a16:creationId xmlns:a16="http://schemas.microsoft.com/office/drawing/2014/main" id="{3444456A-A9C5-78EF-643A-B240501C12E6}"/>
              </a:ext>
            </a:extLst>
          </p:cNvPr>
          <p:cNvSpPr txBox="1"/>
          <p:nvPr/>
        </p:nvSpPr>
        <p:spPr>
          <a:xfrm>
            <a:off x="1917055" y="5184965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r>
              <a:rPr lang="de-DE" sz="1200" dirty="0">
                <a:latin typeface="Frutiger Next Pro" panose="020B0503040204020203" pitchFamily="34" charset="77"/>
              </a:rPr>
              <a:t>0</a:t>
            </a:r>
          </a:p>
        </p:txBody>
      </p:sp>
      <p:sp>
        <p:nvSpPr>
          <p:cNvPr id="23" name="Textfeld 43">
            <a:extLst>
              <a:ext uri="{FF2B5EF4-FFF2-40B4-BE49-F238E27FC236}">
                <a16:creationId xmlns:a16="http://schemas.microsoft.com/office/drawing/2014/main" id="{13761B53-237A-6585-84E6-9C2455E0AF7B}"/>
              </a:ext>
            </a:extLst>
          </p:cNvPr>
          <p:cNvSpPr txBox="1"/>
          <p:nvPr/>
        </p:nvSpPr>
        <p:spPr>
          <a:xfrm>
            <a:off x="2745010" y="5196596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1</a:t>
            </a:r>
          </a:p>
        </p:txBody>
      </p:sp>
      <p:sp>
        <p:nvSpPr>
          <p:cNvPr id="25" name="Textfeld 43">
            <a:extLst>
              <a:ext uri="{FF2B5EF4-FFF2-40B4-BE49-F238E27FC236}">
                <a16:creationId xmlns:a16="http://schemas.microsoft.com/office/drawing/2014/main" id="{5B2B5421-0BCB-10F4-692B-9AE6ACD23EA0}"/>
              </a:ext>
            </a:extLst>
          </p:cNvPr>
          <p:cNvSpPr txBox="1"/>
          <p:nvPr/>
        </p:nvSpPr>
        <p:spPr>
          <a:xfrm>
            <a:off x="3385298" y="5196596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2</a:t>
            </a:r>
          </a:p>
        </p:txBody>
      </p:sp>
      <p:sp>
        <p:nvSpPr>
          <p:cNvPr id="26" name="Textfeld 43">
            <a:extLst>
              <a:ext uri="{FF2B5EF4-FFF2-40B4-BE49-F238E27FC236}">
                <a16:creationId xmlns:a16="http://schemas.microsoft.com/office/drawing/2014/main" id="{CA6E26AC-1806-2A19-FFA5-08E20AE71A36}"/>
              </a:ext>
            </a:extLst>
          </p:cNvPr>
          <p:cNvSpPr txBox="1"/>
          <p:nvPr/>
        </p:nvSpPr>
        <p:spPr>
          <a:xfrm>
            <a:off x="4037368" y="5196596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3</a:t>
            </a:r>
          </a:p>
        </p:txBody>
      </p:sp>
      <p:sp>
        <p:nvSpPr>
          <p:cNvPr id="29" name="Textfeld 43">
            <a:extLst>
              <a:ext uri="{FF2B5EF4-FFF2-40B4-BE49-F238E27FC236}">
                <a16:creationId xmlns:a16="http://schemas.microsoft.com/office/drawing/2014/main" id="{21285144-7616-1D34-FF40-6F33CE3541B5}"/>
              </a:ext>
            </a:extLst>
          </p:cNvPr>
          <p:cNvSpPr txBox="1"/>
          <p:nvPr/>
        </p:nvSpPr>
        <p:spPr>
          <a:xfrm>
            <a:off x="10511668" y="5049964"/>
            <a:ext cx="825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l"/>
            <a:r>
              <a:rPr lang="de-DE" sz="1200" b="1" dirty="0">
                <a:latin typeface="Frutiger Next Pro" panose="020B0503040204020203" pitchFamily="34" charset="77"/>
              </a:rPr>
              <a:t>Menge</a:t>
            </a:r>
          </a:p>
        </p:txBody>
      </p:sp>
      <p:cxnSp>
        <p:nvCxnSpPr>
          <p:cNvPr id="38" name="Gerade Verbindung 34">
            <a:extLst>
              <a:ext uri="{FF2B5EF4-FFF2-40B4-BE49-F238E27FC236}">
                <a16:creationId xmlns:a16="http://schemas.microsoft.com/office/drawing/2014/main" id="{77DC2C83-7A8D-5C65-FD77-C1F17A1A9DA6}"/>
              </a:ext>
            </a:extLst>
          </p:cNvPr>
          <p:cNvCxnSpPr>
            <a:cxnSpLocks/>
          </p:cNvCxnSpPr>
          <p:nvPr/>
        </p:nvCxnSpPr>
        <p:spPr>
          <a:xfrm flipV="1">
            <a:off x="2274116" y="1911783"/>
            <a:ext cx="1813" cy="32760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4D5A5E97-7351-C82A-6EE2-77A9485CD0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358836"/>
              </p:ext>
            </p:extLst>
          </p:nvPr>
        </p:nvGraphicFramePr>
        <p:xfrm>
          <a:off x="6989851" y="2126294"/>
          <a:ext cx="3240000" cy="30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5414759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9168432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7648087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5290117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224648279"/>
                    </a:ext>
                  </a:extLst>
                </a:gridCol>
              </a:tblGrid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79630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912118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7464556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554025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670726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745822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6632021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562239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936338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800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356537"/>
                  </a:ext>
                </a:extLst>
              </a:tr>
            </a:tbl>
          </a:graphicData>
        </a:graphic>
      </p:graphicFrame>
      <p:sp>
        <p:nvSpPr>
          <p:cNvPr id="18" name="Textfeld 43">
            <a:extLst>
              <a:ext uri="{FF2B5EF4-FFF2-40B4-BE49-F238E27FC236}">
                <a16:creationId xmlns:a16="http://schemas.microsoft.com/office/drawing/2014/main" id="{09748A59-715C-1E21-6A60-7AECABFB5EEB}"/>
              </a:ext>
            </a:extLst>
          </p:cNvPr>
          <p:cNvSpPr txBox="1"/>
          <p:nvPr/>
        </p:nvSpPr>
        <p:spPr>
          <a:xfrm>
            <a:off x="7463558" y="5184000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1</a:t>
            </a:r>
          </a:p>
        </p:txBody>
      </p:sp>
      <p:sp>
        <p:nvSpPr>
          <p:cNvPr id="19" name="Textfeld 43">
            <a:extLst>
              <a:ext uri="{FF2B5EF4-FFF2-40B4-BE49-F238E27FC236}">
                <a16:creationId xmlns:a16="http://schemas.microsoft.com/office/drawing/2014/main" id="{8FC546E6-EF36-D035-0EB5-8641AA0728AE}"/>
              </a:ext>
            </a:extLst>
          </p:cNvPr>
          <p:cNvSpPr txBox="1"/>
          <p:nvPr/>
        </p:nvSpPr>
        <p:spPr>
          <a:xfrm>
            <a:off x="10046738" y="5184000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5</a:t>
            </a:r>
          </a:p>
        </p:txBody>
      </p:sp>
      <p:sp>
        <p:nvSpPr>
          <p:cNvPr id="20" name="Textfeld 43">
            <a:extLst>
              <a:ext uri="{FF2B5EF4-FFF2-40B4-BE49-F238E27FC236}">
                <a16:creationId xmlns:a16="http://schemas.microsoft.com/office/drawing/2014/main" id="{8949B6F5-C580-09F6-80CC-375F4CD9E55A}"/>
              </a:ext>
            </a:extLst>
          </p:cNvPr>
          <p:cNvSpPr txBox="1"/>
          <p:nvPr/>
        </p:nvSpPr>
        <p:spPr>
          <a:xfrm>
            <a:off x="8103846" y="5184000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2</a:t>
            </a:r>
          </a:p>
        </p:txBody>
      </p:sp>
      <p:sp>
        <p:nvSpPr>
          <p:cNvPr id="21" name="Textfeld 43">
            <a:extLst>
              <a:ext uri="{FF2B5EF4-FFF2-40B4-BE49-F238E27FC236}">
                <a16:creationId xmlns:a16="http://schemas.microsoft.com/office/drawing/2014/main" id="{E4C3CDBA-DBCB-3F84-9627-E6FCC6333B51}"/>
              </a:ext>
            </a:extLst>
          </p:cNvPr>
          <p:cNvSpPr txBox="1"/>
          <p:nvPr/>
        </p:nvSpPr>
        <p:spPr>
          <a:xfrm>
            <a:off x="8755916" y="5184000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3</a:t>
            </a:r>
          </a:p>
        </p:txBody>
      </p:sp>
      <p:sp>
        <p:nvSpPr>
          <p:cNvPr id="22" name="Textfeld 43">
            <a:extLst>
              <a:ext uri="{FF2B5EF4-FFF2-40B4-BE49-F238E27FC236}">
                <a16:creationId xmlns:a16="http://schemas.microsoft.com/office/drawing/2014/main" id="{DEA2762C-7EF1-AA53-51B6-F1CADC106F41}"/>
              </a:ext>
            </a:extLst>
          </p:cNvPr>
          <p:cNvSpPr txBox="1"/>
          <p:nvPr/>
        </p:nvSpPr>
        <p:spPr>
          <a:xfrm>
            <a:off x="9403579" y="5184000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4</a:t>
            </a:r>
          </a:p>
        </p:txBody>
      </p:sp>
      <p:cxnSp>
        <p:nvCxnSpPr>
          <p:cNvPr id="30" name="Gerade Verbindung 34">
            <a:extLst>
              <a:ext uri="{FF2B5EF4-FFF2-40B4-BE49-F238E27FC236}">
                <a16:creationId xmlns:a16="http://schemas.microsoft.com/office/drawing/2014/main" id="{0BC35B28-881B-EBC3-D833-B310090D7424}"/>
              </a:ext>
            </a:extLst>
          </p:cNvPr>
          <p:cNvCxnSpPr>
            <a:cxnSpLocks/>
          </p:cNvCxnSpPr>
          <p:nvPr/>
        </p:nvCxnSpPr>
        <p:spPr>
          <a:xfrm>
            <a:off x="6985460" y="5184000"/>
            <a:ext cx="345600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feld 43">
            <a:extLst>
              <a:ext uri="{FF2B5EF4-FFF2-40B4-BE49-F238E27FC236}">
                <a16:creationId xmlns:a16="http://schemas.microsoft.com/office/drawing/2014/main" id="{4B3AEE1C-5829-01DC-AEC5-7706BE3D6EB5}"/>
              </a:ext>
            </a:extLst>
          </p:cNvPr>
          <p:cNvSpPr txBox="1"/>
          <p:nvPr/>
        </p:nvSpPr>
        <p:spPr>
          <a:xfrm>
            <a:off x="6628038" y="1987793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r>
              <a:rPr lang="de-DE" sz="1200" dirty="0">
                <a:latin typeface="Frutiger Next Pro" panose="020B0503040204020203" pitchFamily="34" charset="77"/>
              </a:rPr>
              <a:t>10</a:t>
            </a:r>
          </a:p>
        </p:txBody>
      </p:sp>
      <p:sp>
        <p:nvSpPr>
          <p:cNvPr id="13" name="Textfeld 43">
            <a:extLst>
              <a:ext uri="{FF2B5EF4-FFF2-40B4-BE49-F238E27FC236}">
                <a16:creationId xmlns:a16="http://schemas.microsoft.com/office/drawing/2014/main" id="{1A4CC1C0-1744-DB8A-B9C1-F723F0E184AA}"/>
              </a:ext>
            </a:extLst>
          </p:cNvPr>
          <p:cNvSpPr txBox="1"/>
          <p:nvPr/>
        </p:nvSpPr>
        <p:spPr>
          <a:xfrm>
            <a:off x="6628038" y="3520445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r>
              <a:rPr lang="de-DE" sz="1200" dirty="0">
                <a:latin typeface="Frutiger Next Pro" panose="020B0503040204020203" pitchFamily="34" charset="77"/>
              </a:rPr>
              <a:t>5</a:t>
            </a:r>
          </a:p>
        </p:txBody>
      </p:sp>
      <p:cxnSp>
        <p:nvCxnSpPr>
          <p:cNvPr id="32" name="Gerade Verbindung 34">
            <a:extLst>
              <a:ext uri="{FF2B5EF4-FFF2-40B4-BE49-F238E27FC236}">
                <a16:creationId xmlns:a16="http://schemas.microsoft.com/office/drawing/2014/main" id="{7E1DD4F7-B4A6-6999-38C2-C503ED862B69}"/>
              </a:ext>
            </a:extLst>
          </p:cNvPr>
          <p:cNvCxnSpPr>
            <a:cxnSpLocks/>
          </p:cNvCxnSpPr>
          <p:nvPr/>
        </p:nvCxnSpPr>
        <p:spPr>
          <a:xfrm flipV="1">
            <a:off x="6988038" y="1913222"/>
            <a:ext cx="1813" cy="32760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feld 43">
            <a:extLst>
              <a:ext uri="{FF2B5EF4-FFF2-40B4-BE49-F238E27FC236}">
                <a16:creationId xmlns:a16="http://schemas.microsoft.com/office/drawing/2014/main" id="{B7A1169E-205F-13E5-6787-4743E368373A}"/>
              </a:ext>
            </a:extLst>
          </p:cNvPr>
          <p:cNvSpPr txBox="1"/>
          <p:nvPr/>
        </p:nvSpPr>
        <p:spPr>
          <a:xfrm>
            <a:off x="6619113" y="5174877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r>
              <a:rPr lang="de-DE" sz="1200" dirty="0">
                <a:latin typeface="Frutiger Next Pro" panose="020B0503040204020203" pitchFamily="34" charset="77"/>
              </a:rPr>
              <a:t>0</a:t>
            </a:r>
          </a:p>
        </p:txBody>
      </p:sp>
      <p:sp>
        <p:nvSpPr>
          <p:cNvPr id="11" name="Textfeld 43">
            <a:extLst>
              <a:ext uri="{FF2B5EF4-FFF2-40B4-BE49-F238E27FC236}">
                <a16:creationId xmlns:a16="http://schemas.microsoft.com/office/drawing/2014/main" id="{BF8C2687-ACCD-E9F8-380A-0B204AA7CD0B}"/>
              </a:ext>
            </a:extLst>
          </p:cNvPr>
          <p:cNvSpPr txBox="1"/>
          <p:nvPr/>
        </p:nvSpPr>
        <p:spPr>
          <a:xfrm>
            <a:off x="6164250" y="1651214"/>
            <a:ext cx="1651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b="1" dirty="0">
                <a:latin typeface="Frutiger Next Pro" panose="020B0503040204020203" pitchFamily="34" charset="77"/>
              </a:rPr>
              <a:t>Grenznutzen</a:t>
            </a:r>
          </a:p>
        </p:txBody>
      </p:sp>
      <p:sp>
        <p:nvSpPr>
          <p:cNvPr id="24" name="Textfeld 43">
            <a:extLst>
              <a:ext uri="{FF2B5EF4-FFF2-40B4-BE49-F238E27FC236}">
                <a16:creationId xmlns:a16="http://schemas.microsoft.com/office/drawing/2014/main" id="{33405764-9BDD-C506-FAD8-805A149C0AF3}"/>
              </a:ext>
            </a:extLst>
          </p:cNvPr>
          <p:cNvSpPr txBox="1"/>
          <p:nvPr/>
        </p:nvSpPr>
        <p:spPr>
          <a:xfrm>
            <a:off x="5328190" y="5196596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5</a:t>
            </a:r>
          </a:p>
        </p:txBody>
      </p:sp>
      <p:sp>
        <p:nvSpPr>
          <p:cNvPr id="27" name="Textfeld 43">
            <a:extLst>
              <a:ext uri="{FF2B5EF4-FFF2-40B4-BE49-F238E27FC236}">
                <a16:creationId xmlns:a16="http://schemas.microsoft.com/office/drawing/2014/main" id="{154A3AF0-E29A-9939-BB90-E9BB7459E29C}"/>
              </a:ext>
            </a:extLst>
          </p:cNvPr>
          <p:cNvSpPr txBox="1"/>
          <p:nvPr/>
        </p:nvSpPr>
        <p:spPr>
          <a:xfrm>
            <a:off x="4685031" y="5196596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4</a:t>
            </a:r>
          </a:p>
        </p:txBody>
      </p:sp>
      <p:sp>
        <p:nvSpPr>
          <p:cNvPr id="28" name="Textfeld 43">
            <a:extLst>
              <a:ext uri="{FF2B5EF4-FFF2-40B4-BE49-F238E27FC236}">
                <a16:creationId xmlns:a16="http://schemas.microsoft.com/office/drawing/2014/main" id="{BEF6077C-049E-26A1-1FE9-C689E14226A1}"/>
              </a:ext>
            </a:extLst>
          </p:cNvPr>
          <p:cNvSpPr txBox="1"/>
          <p:nvPr/>
        </p:nvSpPr>
        <p:spPr>
          <a:xfrm>
            <a:off x="5783622" y="5038153"/>
            <a:ext cx="825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l"/>
            <a:r>
              <a:rPr lang="de-DE" sz="1200" b="1" dirty="0">
                <a:latin typeface="Frutiger Next Pro" panose="020B0503040204020203" pitchFamily="34" charset="77"/>
              </a:rPr>
              <a:t>Menge</a:t>
            </a:r>
          </a:p>
        </p:txBody>
      </p:sp>
      <p:cxnSp>
        <p:nvCxnSpPr>
          <p:cNvPr id="31" name="Gerade Verbindung 34">
            <a:extLst>
              <a:ext uri="{FF2B5EF4-FFF2-40B4-BE49-F238E27FC236}">
                <a16:creationId xmlns:a16="http://schemas.microsoft.com/office/drawing/2014/main" id="{8CD9DE7B-6DA1-02BA-3D92-898C75BCB1C2}"/>
              </a:ext>
            </a:extLst>
          </p:cNvPr>
          <p:cNvCxnSpPr>
            <a:cxnSpLocks/>
          </p:cNvCxnSpPr>
          <p:nvPr/>
        </p:nvCxnSpPr>
        <p:spPr>
          <a:xfrm>
            <a:off x="2275691" y="5182372"/>
            <a:ext cx="345600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34">
            <a:extLst>
              <a:ext uri="{FF2B5EF4-FFF2-40B4-BE49-F238E27FC236}">
                <a16:creationId xmlns:a16="http://schemas.microsoft.com/office/drawing/2014/main" id="{A7578EBC-6C6A-5A38-5835-E2C0C3874477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7643558" y="3979333"/>
            <a:ext cx="2583180" cy="1204667"/>
          </a:xfrm>
          <a:prstGeom prst="line">
            <a:avLst/>
          </a:prstGeom>
          <a:ln w="31750">
            <a:solidFill>
              <a:schemeClr val="tx1"/>
            </a:solidFill>
            <a:headEnd type="none" w="med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reihandform 4">
            <a:extLst>
              <a:ext uri="{FF2B5EF4-FFF2-40B4-BE49-F238E27FC236}">
                <a16:creationId xmlns:a16="http://schemas.microsoft.com/office/drawing/2014/main" id="{9CE2D6C0-C0BC-9BFC-7DE9-9DF6A67C2B0F}"/>
              </a:ext>
            </a:extLst>
          </p:cNvPr>
          <p:cNvSpPr/>
          <p:nvPr/>
        </p:nvSpPr>
        <p:spPr>
          <a:xfrm>
            <a:off x="2281083" y="2110954"/>
            <a:ext cx="3244646" cy="3070646"/>
          </a:xfrm>
          <a:custGeom>
            <a:avLst/>
            <a:gdLst>
              <a:gd name="csX0" fmla="*/ 0 w 3244646"/>
              <a:gd name="csY0" fmla="*/ 3070646 h 3070646"/>
              <a:gd name="csX1" fmla="*/ 648929 w 3244646"/>
              <a:gd name="csY1" fmla="*/ 1861278 h 3070646"/>
              <a:gd name="csX2" fmla="*/ 1297858 w 3244646"/>
              <a:gd name="csY2" fmla="*/ 946878 h 3070646"/>
              <a:gd name="csX3" fmla="*/ 1946787 w 3244646"/>
              <a:gd name="csY3" fmla="*/ 317613 h 3070646"/>
              <a:gd name="csX4" fmla="*/ 2605549 w 3244646"/>
              <a:gd name="csY4" fmla="*/ 22646 h 3070646"/>
              <a:gd name="csX5" fmla="*/ 3244646 w 3244646"/>
              <a:gd name="csY5" fmla="*/ 42310 h 30706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3244646" h="3070646">
                <a:moveTo>
                  <a:pt x="0" y="3070646"/>
                </a:moveTo>
                <a:cubicBezTo>
                  <a:pt x="216309" y="2642942"/>
                  <a:pt x="432619" y="2215239"/>
                  <a:pt x="648929" y="1861278"/>
                </a:cubicBezTo>
                <a:cubicBezTo>
                  <a:pt x="865239" y="1507317"/>
                  <a:pt x="1081548" y="1204155"/>
                  <a:pt x="1297858" y="946878"/>
                </a:cubicBezTo>
                <a:cubicBezTo>
                  <a:pt x="1514168" y="689601"/>
                  <a:pt x="1728839" y="471652"/>
                  <a:pt x="1946787" y="317613"/>
                </a:cubicBezTo>
                <a:cubicBezTo>
                  <a:pt x="2164736" y="163574"/>
                  <a:pt x="2389239" y="68530"/>
                  <a:pt x="2605549" y="22646"/>
                </a:cubicBezTo>
                <a:cubicBezTo>
                  <a:pt x="2821859" y="-23238"/>
                  <a:pt x="3033252" y="9536"/>
                  <a:pt x="3244646" y="42310"/>
                </a:cubicBezTo>
              </a:path>
            </a:pathLst>
          </a:custGeom>
          <a:noFill/>
          <a:ln w="317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36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2" grpId="0" animBg="1"/>
      <p:bldP spid="9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43" grpId="0" animBg="1"/>
      <p:bldP spid="18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39931-83B0-23B1-3EFD-673E3A8EA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BF6717D6-5983-FF40-95CE-33AA88DB45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3588525"/>
              </p:ext>
            </p:extLst>
          </p:nvPr>
        </p:nvGraphicFramePr>
        <p:xfrm>
          <a:off x="2830485" y="1789741"/>
          <a:ext cx="6549494" cy="4116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5E7C4BB4-9A41-9114-1C9A-66C3007B2275}"/>
              </a:ext>
            </a:extLst>
          </p:cNvPr>
          <p:cNvCxnSpPr>
            <a:cxnSpLocks/>
          </p:cNvCxnSpPr>
          <p:nvPr/>
        </p:nvCxnSpPr>
        <p:spPr>
          <a:xfrm flipV="1">
            <a:off x="3807502" y="2855626"/>
            <a:ext cx="4864308" cy="1821305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0CBD8DBC-A441-24EA-F23D-0A089F91CBCC}"/>
              </a:ext>
            </a:extLst>
          </p:cNvPr>
          <p:cNvCxnSpPr>
            <a:cxnSpLocks/>
          </p:cNvCxnSpPr>
          <p:nvPr/>
        </p:nvCxnSpPr>
        <p:spPr>
          <a:xfrm>
            <a:off x="4312920" y="2375692"/>
            <a:ext cx="3898392" cy="2754092"/>
          </a:xfrm>
          <a:prstGeom prst="line">
            <a:avLst/>
          </a:prstGeom>
          <a:ln w="31750">
            <a:solidFill>
              <a:srgbClr val="2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Box 39">
            <a:extLst>
              <a:ext uri="{FF2B5EF4-FFF2-40B4-BE49-F238E27FC236}">
                <a16:creationId xmlns:a16="http://schemas.microsoft.com/office/drawing/2014/main" id="{75EBE159-3C73-C043-DF2E-FFE533894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404" y="763845"/>
            <a:ext cx="10378116" cy="431800"/>
          </a:xfrm>
          <a:prstGeom prst="rect">
            <a:avLst/>
          </a:prstGeom>
          <a:solidFill>
            <a:srgbClr val="DDDEDD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algn="ctr"/>
            <a:r>
              <a:rPr lang="de-CH" sz="2000" b="1" dirty="0">
                <a:latin typeface="Frutiger Next Pro" panose="020B0503040204020203" pitchFamily="34" charset="77"/>
              </a:rPr>
              <a:t>Angebot und Nachfrage</a:t>
            </a:r>
            <a:endParaRPr lang="de-CH" sz="2000" b="1" dirty="0"/>
          </a:p>
        </p:txBody>
      </p:sp>
      <p:sp>
        <p:nvSpPr>
          <p:cNvPr id="19" name="Textfeld 43">
            <a:extLst>
              <a:ext uri="{FF2B5EF4-FFF2-40B4-BE49-F238E27FC236}">
                <a16:creationId xmlns:a16="http://schemas.microsoft.com/office/drawing/2014/main" id="{CAA37F61-1EDD-197E-92FE-1586E2C59B3E}"/>
              </a:ext>
            </a:extLst>
          </p:cNvPr>
          <p:cNvSpPr txBox="1"/>
          <p:nvPr/>
        </p:nvSpPr>
        <p:spPr>
          <a:xfrm>
            <a:off x="7870604" y="2493402"/>
            <a:ext cx="12362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400" b="1" dirty="0">
                <a:solidFill>
                  <a:srgbClr val="008000"/>
                </a:solidFill>
                <a:latin typeface="Frutiger Next Pro" panose="020B0503040204020203" pitchFamily="34" charset="77"/>
              </a:rPr>
              <a:t>A = Angebot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8ED28AEA-EF26-F805-ECA4-8C9EF1CFDC4C}"/>
              </a:ext>
            </a:extLst>
          </p:cNvPr>
          <p:cNvSpPr txBox="1"/>
          <p:nvPr/>
        </p:nvSpPr>
        <p:spPr>
          <a:xfrm>
            <a:off x="2553759" y="1424355"/>
            <a:ext cx="108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Frutiger Next Pro" panose="020B0503040204020203" pitchFamily="34" charset="77"/>
              </a:rPr>
              <a:t>Preis p (CHF)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5EFEDDA-068F-6A90-D1DA-0081ECC8AA76}"/>
              </a:ext>
            </a:extLst>
          </p:cNvPr>
          <p:cNvSpPr txBox="1"/>
          <p:nvPr/>
        </p:nvSpPr>
        <p:spPr>
          <a:xfrm>
            <a:off x="9502205" y="5446159"/>
            <a:ext cx="11751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Frutiger Next Pro" panose="020B0503040204020203" pitchFamily="34" charset="77"/>
              </a:rPr>
              <a:t>Menge q (Stk)</a:t>
            </a:r>
          </a:p>
        </p:txBody>
      </p:sp>
      <p:sp>
        <p:nvSpPr>
          <p:cNvPr id="24" name="Textfeld 43">
            <a:extLst>
              <a:ext uri="{FF2B5EF4-FFF2-40B4-BE49-F238E27FC236}">
                <a16:creationId xmlns:a16="http://schemas.microsoft.com/office/drawing/2014/main" id="{E357AA6A-BD58-582B-8558-65D8E1B4064E}"/>
              </a:ext>
            </a:extLst>
          </p:cNvPr>
          <p:cNvSpPr txBox="1"/>
          <p:nvPr/>
        </p:nvSpPr>
        <p:spPr>
          <a:xfrm>
            <a:off x="3732122" y="2059208"/>
            <a:ext cx="1382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400" b="1" dirty="0">
                <a:solidFill>
                  <a:srgbClr val="2000FF"/>
                </a:solidFill>
                <a:latin typeface="Frutiger Next Pro" panose="020B0503040204020203" pitchFamily="34" charset="77"/>
              </a:rPr>
              <a:t>N = Nachfrage</a:t>
            </a:r>
          </a:p>
        </p:txBody>
      </p:sp>
      <p:cxnSp>
        <p:nvCxnSpPr>
          <p:cNvPr id="25" name="Gerade Verbindung 24">
            <a:extLst>
              <a:ext uri="{FF2B5EF4-FFF2-40B4-BE49-F238E27FC236}">
                <a16:creationId xmlns:a16="http://schemas.microsoft.com/office/drawing/2014/main" id="{D3E38501-427F-C76F-99BB-B8C9E5376692}"/>
              </a:ext>
            </a:extLst>
          </p:cNvPr>
          <p:cNvCxnSpPr>
            <a:cxnSpLocks/>
          </p:cNvCxnSpPr>
          <p:nvPr/>
        </p:nvCxnSpPr>
        <p:spPr>
          <a:xfrm flipV="1">
            <a:off x="6240174" y="3748893"/>
            <a:ext cx="0" cy="1836000"/>
          </a:xfrm>
          <a:prstGeom prst="line">
            <a:avLst/>
          </a:prstGeom>
          <a:ln w="15875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46">
            <a:extLst>
              <a:ext uri="{FF2B5EF4-FFF2-40B4-BE49-F238E27FC236}">
                <a16:creationId xmlns:a16="http://schemas.microsoft.com/office/drawing/2014/main" id="{B9A116B1-F213-39D0-A81A-C62EEBBB2E71}"/>
              </a:ext>
            </a:extLst>
          </p:cNvPr>
          <p:cNvCxnSpPr>
            <a:cxnSpLocks/>
          </p:cNvCxnSpPr>
          <p:nvPr/>
        </p:nvCxnSpPr>
        <p:spPr>
          <a:xfrm>
            <a:off x="3321078" y="1691299"/>
            <a:ext cx="0" cy="3888000"/>
          </a:xfrm>
          <a:prstGeom prst="line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46">
            <a:extLst>
              <a:ext uri="{FF2B5EF4-FFF2-40B4-BE49-F238E27FC236}">
                <a16:creationId xmlns:a16="http://schemas.microsoft.com/office/drawing/2014/main" id="{2881F95C-7357-8B71-78DD-5B67EB65D2D1}"/>
              </a:ext>
            </a:extLst>
          </p:cNvPr>
          <p:cNvCxnSpPr>
            <a:cxnSpLocks/>
          </p:cNvCxnSpPr>
          <p:nvPr/>
        </p:nvCxnSpPr>
        <p:spPr>
          <a:xfrm flipH="1">
            <a:off x="3323330" y="5584659"/>
            <a:ext cx="6084000" cy="0"/>
          </a:xfrm>
          <a:prstGeom prst="line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feld 87">
            <a:extLst>
              <a:ext uri="{FF2B5EF4-FFF2-40B4-BE49-F238E27FC236}">
                <a16:creationId xmlns:a16="http://schemas.microsoft.com/office/drawing/2014/main" id="{EFCA3A37-C5E1-5E1D-189C-77F20309A5EA}"/>
              </a:ext>
            </a:extLst>
          </p:cNvPr>
          <p:cNvSpPr txBox="1"/>
          <p:nvPr/>
        </p:nvSpPr>
        <p:spPr>
          <a:xfrm>
            <a:off x="5448462" y="2194434"/>
            <a:ext cx="2164756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36000" rIns="36000" rtlCol="0">
            <a:spAutoFit/>
          </a:bodyPr>
          <a:lstStyle/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Zum Preis von CHF 14.– werden </a:t>
            </a:r>
            <a:br>
              <a:rPr lang="de-DE" sz="1200" dirty="0">
                <a:latin typeface="Frutiger Next Pro" panose="020B0503040204020203" pitchFamily="34" charset="77"/>
              </a:rPr>
            </a:br>
            <a:r>
              <a:rPr lang="de-DE" sz="1200" dirty="0">
                <a:latin typeface="Frutiger Next Pro" panose="020B0503040204020203" pitchFamily="34" charset="77"/>
              </a:rPr>
              <a:t>170 Einheiten angeboten, </a:t>
            </a:r>
            <a:br>
              <a:rPr lang="de-DE" sz="1200" dirty="0">
                <a:latin typeface="Frutiger Next Pro" panose="020B0503040204020203" pitchFamily="34" charset="77"/>
              </a:rPr>
            </a:br>
            <a:r>
              <a:rPr lang="de-DE" sz="1200" dirty="0">
                <a:latin typeface="Frutiger Next Pro" panose="020B0503040204020203" pitchFamily="34" charset="77"/>
              </a:rPr>
              <a:t>aber nur 85 nachgefragt </a:t>
            </a:r>
            <a:br>
              <a:rPr lang="de-DE" sz="1200" dirty="0">
                <a:latin typeface="Frutiger Next Pro" panose="020B0503040204020203" pitchFamily="34" charset="77"/>
              </a:rPr>
            </a:br>
            <a:r>
              <a:rPr lang="de-DE" sz="1050" dirty="0">
                <a:solidFill>
                  <a:srgbClr val="008000"/>
                </a:solidFill>
                <a:latin typeface="Frutiger Next Pro" panose="020B0503040204020203" pitchFamily="34" charset="77"/>
                <a:sym typeface="Wingdings" pitchFamily="2" charset="2"/>
              </a:rPr>
              <a:t></a:t>
            </a:r>
            <a:r>
              <a:rPr lang="de-DE" sz="1200" dirty="0">
                <a:solidFill>
                  <a:srgbClr val="008000"/>
                </a:solidFill>
                <a:latin typeface="Frutiger Next Pro" panose="020B0503040204020203" pitchFamily="34" charset="77"/>
                <a:sym typeface="Wingdings" pitchFamily="2" charset="2"/>
              </a:rPr>
              <a:t> </a:t>
            </a:r>
            <a:r>
              <a:rPr lang="de-DE" sz="1200" b="1" dirty="0">
                <a:solidFill>
                  <a:srgbClr val="008000"/>
                </a:solidFill>
                <a:latin typeface="Frutiger Next Pro" panose="020B0503040204020203" pitchFamily="34" charset="77"/>
                <a:sym typeface="Wingdings" pitchFamily="2" charset="2"/>
              </a:rPr>
              <a:t>Angebotsüberschuss</a:t>
            </a:r>
            <a:endParaRPr lang="de-DE" sz="1200" b="1" baseline="-25000" dirty="0">
              <a:solidFill>
                <a:srgbClr val="008000"/>
              </a:solidFill>
              <a:latin typeface="Frutiger Next Pro" panose="020B0503040204020203" pitchFamily="34" charset="77"/>
            </a:endParaRPr>
          </a:p>
        </p:txBody>
      </p:sp>
      <p:sp>
        <p:nvSpPr>
          <p:cNvPr id="36" name="Textfeld 87">
            <a:extLst>
              <a:ext uri="{FF2B5EF4-FFF2-40B4-BE49-F238E27FC236}">
                <a16:creationId xmlns:a16="http://schemas.microsoft.com/office/drawing/2014/main" id="{28910076-CA4E-AC78-5EFB-EA7FF7E31C3A}"/>
              </a:ext>
            </a:extLst>
          </p:cNvPr>
          <p:cNvSpPr txBox="1"/>
          <p:nvPr/>
        </p:nvSpPr>
        <p:spPr>
          <a:xfrm>
            <a:off x="4667106" y="4456614"/>
            <a:ext cx="2420584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36000" rIns="36000" rtlCol="0">
            <a:spAutoFit/>
          </a:bodyPr>
          <a:lstStyle/>
          <a:p>
            <a:pPr algn="ctr"/>
            <a:r>
              <a:rPr lang="de-DE" sz="1200" dirty="0">
                <a:latin typeface="Frutiger Next Pro" panose="020B0503040204020203" pitchFamily="34" charset="77"/>
              </a:rPr>
              <a:t>Zum Preis von CHF 10.– werden nur </a:t>
            </a:r>
            <a:br>
              <a:rPr lang="de-DE" sz="1200" dirty="0">
                <a:latin typeface="Frutiger Next Pro" panose="020B0503040204020203" pitchFamily="34" charset="77"/>
              </a:rPr>
            </a:br>
            <a:r>
              <a:rPr lang="de-DE" sz="1200" dirty="0">
                <a:latin typeface="Frutiger Next Pro" panose="020B0503040204020203" pitchFamily="34" charset="77"/>
              </a:rPr>
              <a:t>50 Einheiten angeboten, </a:t>
            </a:r>
            <a:br>
              <a:rPr lang="de-DE" sz="1200" dirty="0">
                <a:latin typeface="Frutiger Next Pro" panose="020B0503040204020203" pitchFamily="34" charset="77"/>
              </a:rPr>
            </a:br>
            <a:r>
              <a:rPr lang="de-DE" sz="1200" dirty="0">
                <a:latin typeface="Frutiger Next Pro" panose="020B0503040204020203" pitchFamily="34" charset="77"/>
              </a:rPr>
              <a:t>aber 150 nachgefragt </a:t>
            </a:r>
            <a:br>
              <a:rPr lang="de-DE" sz="1200" dirty="0">
                <a:latin typeface="Frutiger Next Pro" panose="020B0503040204020203" pitchFamily="34" charset="77"/>
              </a:rPr>
            </a:br>
            <a:r>
              <a:rPr lang="de-DE" sz="1050" dirty="0">
                <a:solidFill>
                  <a:srgbClr val="2000FF"/>
                </a:solidFill>
                <a:latin typeface="Frutiger Next Pro" panose="020B0503040204020203" pitchFamily="34" charset="77"/>
                <a:sym typeface="Wingdings" pitchFamily="2" charset="2"/>
              </a:rPr>
              <a:t></a:t>
            </a:r>
            <a:r>
              <a:rPr lang="de-DE" sz="1200" dirty="0">
                <a:solidFill>
                  <a:srgbClr val="2000FF"/>
                </a:solidFill>
                <a:latin typeface="Frutiger Next Pro" panose="020B0503040204020203" pitchFamily="34" charset="77"/>
                <a:sym typeface="Wingdings" pitchFamily="2" charset="2"/>
              </a:rPr>
              <a:t> </a:t>
            </a:r>
            <a:r>
              <a:rPr lang="de-DE" sz="1200" b="1" dirty="0">
                <a:solidFill>
                  <a:srgbClr val="2000FF"/>
                </a:solidFill>
                <a:latin typeface="Frutiger Next Pro" panose="020B0503040204020203" pitchFamily="34" charset="77"/>
                <a:sym typeface="Wingdings" pitchFamily="2" charset="2"/>
              </a:rPr>
              <a:t>Nachfrageüberschuss</a:t>
            </a:r>
            <a:endParaRPr lang="de-DE" sz="1200" b="1" baseline="-25000" dirty="0">
              <a:solidFill>
                <a:srgbClr val="2000FF"/>
              </a:solidFill>
              <a:latin typeface="Frutiger Next Pro" panose="020B0503040204020203" pitchFamily="34" charset="77"/>
            </a:endParaRPr>
          </a:p>
        </p:txBody>
      </p:sp>
      <p:sp>
        <p:nvSpPr>
          <p:cNvPr id="37" name="Oval 55">
            <a:extLst>
              <a:ext uri="{FF2B5EF4-FFF2-40B4-BE49-F238E27FC236}">
                <a16:creationId xmlns:a16="http://schemas.microsoft.com/office/drawing/2014/main" id="{BB46F4E7-AA7F-FDA3-BA88-800A05F62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7662" y="3241127"/>
            <a:ext cx="90000" cy="90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8" name="Oval 55">
            <a:extLst>
              <a:ext uri="{FF2B5EF4-FFF2-40B4-BE49-F238E27FC236}">
                <a16:creationId xmlns:a16="http://schemas.microsoft.com/office/drawing/2014/main" id="{F58FDB7A-2412-5A98-9D06-709D2AB81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9049" y="3250386"/>
            <a:ext cx="90000" cy="90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9" name="Oval 55">
            <a:extLst>
              <a:ext uri="{FF2B5EF4-FFF2-40B4-BE49-F238E27FC236}">
                <a16:creationId xmlns:a16="http://schemas.microsoft.com/office/drawing/2014/main" id="{659F9A3D-A002-76C1-435E-13A9BFFE5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1886" y="4162153"/>
            <a:ext cx="90000" cy="90000"/>
          </a:xfrm>
          <a:prstGeom prst="ellipse">
            <a:avLst/>
          </a:prstGeom>
          <a:solidFill>
            <a:srgbClr val="FFF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40" name="Oval 55">
            <a:extLst>
              <a:ext uri="{FF2B5EF4-FFF2-40B4-BE49-F238E27FC236}">
                <a16:creationId xmlns:a16="http://schemas.microsoft.com/office/drawing/2014/main" id="{A5E4BBB6-AF70-7949-3E1E-6912D5604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0977" y="4172937"/>
            <a:ext cx="90000" cy="90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B96D7A78-7CD9-41D6-808B-3620D2F1E429}"/>
              </a:ext>
            </a:extLst>
          </p:cNvPr>
          <p:cNvCxnSpPr>
            <a:cxnSpLocks/>
            <a:stCxn id="34" idx="3"/>
          </p:cNvCxnSpPr>
          <p:nvPr/>
        </p:nvCxnSpPr>
        <p:spPr>
          <a:xfrm flipH="1" flipV="1">
            <a:off x="3321078" y="3748892"/>
            <a:ext cx="2916000" cy="0"/>
          </a:xfrm>
          <a:prstGeom prst="line">
            <a:avLst/>
          </a:prstGeom>
          <a:ln w="15875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Oval 55">
            <a:extLst>
              <a:ext uri="{FF2B5EF4-FFF2-40B4-BE49-F238E27FC236}">
                <a16:creationId xmlns:a16="http://schemas.microsoft.com/office/drawing/2014/main" id="{61B2C525-96DD-D964-94E7-E6890B5B0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5174" y="3707276"/>
            <a:ext cx="90000" cy="90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0" name="Textfeld 43">
            <a:extLst>
              <a:ext uri="{FF2B5EF4-FFF2-40B4-BE49-F238E27FC236}">
                <a16:creationId xmlns:a16="http://schemas.microsoft.com/office/drawing/2014/main" id="{30DDB267-A740-810D-6E05-0514E21A45E4}"/>
              </a:ext>
            </a:extLst>
          </p:cNvPr>
          <p:cNvSpPr txBox="1"/>
          <p:nvPr/>
        </p:nvSpPr>
        <p:spPr>
          <a:xfrm>
            <a:off x="7575047" y="3610392"/>
            <a:ext cx="159284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b="1" dirty="0">
                <a:solidFill>
                  <a:srgbClr val="FF0000"/>
                </a:solidFill>
                <a:latin typeface="Frutiger Next Pro" panose="020B0503040204020203" pitchFamily="34" charset="77"/>
              </a:rPr>
              <a:t>Gleichgewichtspreis</a:t>
            </a:r>
            <a:endParaRPr lang="de-DE" sz="1200" b="1" baseline="-25000" dirty="0">
              <a:solidFill>
                <a:srgbClr val="FF0000"/>
              </a:solidFill>
              <a:latin typeface="Frutiger Next Pro" panose="020B0503040204020203" pitchFamily="34" charset="77"/>
            </a:endParaRPr>
          </a:p>
        </p:txBody>
      </p:sp>
      <p:cxnSp>
        <p:nvCxnSpPr>
          <p:cNvPr id="31" name="Gerade Verbindung 46">
            <a:extLst>
              <a:ext uri="{FF2B5EF4-FFF2-40B4-BE49-F238E27FC236}">
                <a16:creationId xmlns:a16="http://schemas.microsoft.com/office/drawing/2014/main" id="{61D15E68-4DC5-8ECE-1486-30ADF7925111}"/>
              </a:ext>
            </a:extLst>
          </p:cNvPr>
          <p:cNvCxnSpPr>
            <a:cxnSpLocks/>
          </p:cNvCxnSpPr>
          <p:nvPr/>
        </p:nvCxnSpPr>
        <p:spPr>
          <a:xfrm>
            <a:off x="6607489" y="3751467"/>
            <a:ext cx="936000" cy="0"/>
          </a:xfrm>
          <a:prstGeom prst="line">
            <a:avLst/>
          </a:prstGeom>
          <a:ln w="19050">
            <a:solidFill>
              <a:srgbClr val="FF0000"/>
            </a:solidFill>
            <a:prstDash val="solid"/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6">
            <a:extLst>
              <a:ext uri="{FF2B5EF4-FFF2-40B4-BE49-F238E27FC236}">
                <a16:creationId xmlns:a16="http://schemas.microsoft.com/office/drawing/2014/main" id="{3BBA7559-12DF-0B1D-8E18-89F417001956}"/>
              </a:ext>
            </a:extLst>
          </p:cNvPr>
          <p:cNvCxnSpPr>
            <a:cxnSpLocks/>
          </p:cNvCxnSpPr>
          <p:nvPr/>
        </p:nvCxnSpPr>
        <p:spPr>
          <a:xfrm>
            <a:off x="5685134" y="3286791"/>
            <a:ext cx="1692000" cy="0"/>
          </a:xfrm>
          <a:prstGeom prst="line">
            <a:avLst/>
          </a:prstGeom>
          <a:ln w="15875">
            <a:solidFill>
              <a:srgbClr val="FF0000"/>
            </a:solidFill>
            <a:prstDash val="solid"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46">
            <a:extLst>
              <a:ext uri="{FF2B5EF4-FFF2-40B4-BE49-F238E27FC236}">
                <a16:creationId xmlns:a16="http://schemas.microsoft.com/office/drawing/2014/main" id="{0E8CCCC4-347F-9E92-076C-F7B93D67F6F4}"/>
              </a:ext>
            </a:extLst>
          </p:cNvPr>
          <p:cNvCxnSpPr>
            <a:cxnSpLocks/>
          </p:cNvCxnSpPr>
          <p:nvPr/>
        </p:nvCxnSpPr>
        <p:spPr>
          <a:xfrm>
            <a:off x="5151502" y="4222173"/>
            <a:ext cx="1692000" cy="0"/>
          </a:xfrm>
          <a:prstGeom prst="line">
            <a:avLst/>
          </a:prstGeom>
          <a:ln w="15875">
            <a:solidFill>
              <a:srgbClr val="FF0000"/>
            </a:solidFill>
            <a:prstDash val="solid"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52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34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19CFE-41A9-41A6-8F42-702592107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9">
            <a:extLst>
              <a:ext uri="{FF2B5EF4-FFF2-40B4-BE49-F238E27FC236}">
                <a16:creationId xmlns:a16="http://schemas.microsoft.com/office/drawing/2014/main" id="{0F9C9B07-7E32-8C87-6BC6-D26F3A3AD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404" y="763845"/>
            <a:ext cx="10378116" cy="431800"/>
          </a:xfrm>
          <a:prstGeom prst="rect">
            <a:avLst/>
          </a:prstGeom>
          <a:solidFill>
            <a:srgbClr val="DDDEDD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algn="ctr"/>
            <a:r>
              <a:rPr lang="de-CH" sz="2000" b="1" dirty="0">
                <a:latin typeface="Frutiger Next Pro" panose="020B0503040204020203" pitchFamily="34" charset="77"/>
              </a:rPr>
              <a:t>Verschiebung der Nachfragekurve </a:t>
            </a:r>
          </a:p>
        </p:txBody>
      </p:sp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159114D5-60EA-3A89-4395-9575320F3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820190"/>
              </p:ext>
            </p:extLst>
          </p:nvPr>
        </p:nvGraphicFramePr>
        <p:xfrm>
          <a:off x="2647806" y="4056444"/>
          <a:ext cx="6923427" cy="2195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809">
                  <a:extLst>
                    <a:ext uri="{9D8B030D-6E8A-4147-A177-3AD203B41FA5}">
                      <a16:colId xmlns:a16="http://schemas.microsoft.com/office/drawing/2014/main" val="843456123"/>
                    </a:ext>
                  </a:extLst>
                </a:gridCol>
                <a:gridCol w="2307809">
                  <a:extLst>
                    <a:ext uri="{9D8B030D-6E8A-4147-A177-3AD203B41FA5}">
                      <a16:colId xmlns:a16="http://schemas.microsoft.com/office/drawing/2014/main" val="2720939340"/>
                    </a:ext>
                  </a:extLst>
                </a:gridCol>
                <a:gridCol w="2307809">
                  <a:extLst>
                    <a:ext uri="{9D8B030D-6E8A-4147-A177-3AD203B41FA5}">
                      <a16:colId xmlns:a16="http://schemas.microsoft.com/office/drawing/2014/main" val="3503124294"/>
                    </a:ext>
                  </a:extLst>
                </a:gridCol>
              </a:tblGrid>
              <a:tr h="283500">
                <a:tc gridSpan="3">
                  <a:txBody>
                    <a:bodyPr/>
                    <a:lstStyle/>
                    <a:p>
                      <a:pPr algn="ctr"/>
                      <a:r>
                        <a:rPr lang="de-CH" sz="1200" b="1" dirty="0">
                          <a:solidFill>
                            <a:schemeClr val="tx1"/>
                          </a:solidFill>
                          <a:latin typeface="Frutiger Next Pro" panose="020B0503040204020203" pitchFamily="34" charset="77"/>
                        </a:rPr>
                        <a:t>Einflussfaktoren auf die Nachfragekurve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1300" dirty="0">
                        <a:solidFill>
                          <a:schemeClr val="tx1"/>
                        </a:solidFill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1300" dirty="0">
                        <a:solidFill>
                          <a:schemeClr val="tx1"/>
                        </a:solidFill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882524"/>
                  </a:ext>
                </a:extLst>
              </a:tr>
              <a:tr h="297991">
                <a:tc>
                  <a:txBody>
                    <a:bodyPr/>
                    <a:lstStyle/>
                    <a:p>
                      <a:pPr algn="l"/>
                      <a:r>
                        <a:rPr lang="de-CH" sz="1200" b="1" i="0" dirty="0">
                          <a:solidFill>
                            <a:schemeClr val="tx1"/>
                          </a:solidFill>
                          <a:latin typeface="Frutiger Next Pro" panose="020B0503040204020203" pitchFamily="34" charset="77"/>
                        </a:rPr>
                        <a:t>Verschiebung nach links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200" b="1" i="0" dirty="0">
                          <a:solidFill>
                            <a:schemeClr val="tx1"/>
                          </a:solidFill>
                          <a:latin typeface="Frutiger Next Pro" panose="020B0503040204020203" pitchFamily="34" charset="77"/>
                        </a:rPr>
                        <a:t>Einflussfaktor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CH" sz="1200" b="1" i="0" dirty="0">
                          <a:solidFill>
                            <a:schemeClr val="tx1"/>
                          </a:solidFill>
                          <a:latin typeface="Frutiger Next Pro" panose="020B0503040204020203" pitchFamily="34" charset="77"/>
                        </a:rPr>
                        <a:t>Verschiebung nach rechts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994684"/>
                  </a:ext>
                </a:extLst>
              </a:tr>
              <a:tr h="275757">
                <a:tc>
                  <a:txBody>
                    <a:bodyPr/>
                    <a:lstStyle/>
                    <a:p>
                      <a:pPr algn="l"/>
                      <a:endParaRPr lang="de-CH" sz="1100" b="0" i="0" dirty="0">
                        <a:solidFill>
                          <a:schemeClr val="tx1"/>
                        </a:solidFill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06400" indent="-228600" algn="l">
                        <a:buFontTx/>
                        <a:buNone/>
                        <a:tabLst/>
                      </a:pPr>
                      <a:r>
                        <a:rPr lang="de-CH" sz="1100" b="0" i="0" dirty="0">
                          <a:solidFill>
                            <a:schemeClr val="tx1"/>
                          </a:solidFill>
                          <a:latin typeface="Frutiger Next Pro" panose="020B0503040204020203" pitchFamily="34" charset="77"/>
                        </a:rPr>
                        <a:t>1.  Einkommensveränderung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CH" sz="1100" b="0" i="0" dirty="0">
                        <a:solidFill>
                          <a:schemeClr val="tx1"/>
                        </a:solidFill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884328"/>
                  </a:ext>
                </a:extLst>
              </a:tr>
              <a:tr h="267750">
                <a:tc>
                  <a:txBody>
                    <a:bodyPr/>
                    <a:lstStyle/>
                    <a:p>
                      <a:pPr algn="l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06400" indent="-228600" algn="l">
                        <a:tabLst/>
                      </a:pPr>
                      <a:r>
                        <a:rPr lang="de-CH" sz="1100" b="0" i="0" dirty="0">
                          <a:solidFill>
                            <a:schemeClr val="tx1"/>
                          </a:solidFill>
                          <a:latin typeface="Frutiger Next Pro" panose="020B0503040204020203" pitchFamily="34" charset="77"/>
                        </a:rPr>
                        <a:t>2.  Marktteilnehmer</a:t>
                      </a:r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01689"/>
                  </a:ext>
                </a:extLst>
              </a:tr>
              <a:tr h="267750">
                <a:tc>
                  <a:txBody>
                    <a:bodyPr/>
                    <a:lstStyle/>
                    <a:p>
                      <a:pPr algn="l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06400" indent="-228600" algn="l">
                        <a:tabLst/>
                      </a:pPr>
                      <a:r>
                        <a:rPr lang="de-CH" sz="1100" b="0" i="0" dirty="0">
                          <a:latin typeface="Frutiger Next Pro" panose="020B0503040204020203" pitchFamily="34" charset="77"/>
                        </a:rPr>
                        <a:t>3.  Preise Substitutionsgüter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712152"/>
                  </a:ext>
                </a:extLst>
              </a:tr>
              <a:tr h="267750">
                <a:tc>
                  <a:txBody>
                    <a:bodyPr/>
                    <a:lstStyle/>
                    <a:p>
                      <a:pPr algn="l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06400" indent="-228600" algn="l">
                        <a:tabLst/>
                      </a:pPr>
                      <a:r>
                        <a:rPr lang="de-CH" sz="1100" b="0" i="0" dirty="0">
                          <a:latin typeface="Frutiger Next Pro" panose="020B0503040204020203" pitchFamily="34" charset="77"/>
                        </a:rPr>
                        <a:t>4.  Preise Komplementärgüter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0380354"/>
                  </a:ext>
                </a:extLst>
              </a:tr>
              <a:tr h="267750">
                <a:tc>
                  <a:txBody>
                    <a:bodyPr/>
                    <a:lstStyle/>
                    <a:p>
                      <a:pPr algn="l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06400" indent="-228600" algn="l">
                        <a:tabLst/>
                      </a:pPr>
                      <a:r>
                        <a:rPr lang="de-CH" sz="1100" b="0" i="0" dirty="0">
                          <a:latin typeface="Frutiger Next Pro" panose="020B0503040204020203" pitchFamily="34" charset="77"/>
                        </a:rPr>
                        <a:t>5.  Ökologische Veränderung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9086832"/>
                  </a:ext>
                </a:extLst>
              </a:tr>
              <a:tr h="267750">
                <a:tc>
                  <a:txBody>
                    <a:bodyPr/>
                    <a:lstStyle/>
                    <a:p>
                      <a:pPr algn="l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06400" indent="-228600" algn="l">
                        <a:tabLst/>
                      </a:pPr>
                      <a:r>
                        <a:rPr lang="de-CH" sz="1100" b="0" i="0" dirty="0">
                          <a:latin typeface="Frutiger Next Pro" panose="020B0503040204020203" pitchFamily="34" charset="77"/>
                        </a:rPr>
                        <a:t>6.  Subjektive Faktoren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CH" sz="1100" b="0" i="0" dirty="0">
                        <a:latin typeface="Frutiger Next Pro" panose="020B0503040204020203" pitchFamily="34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4194071"/>
                  </a:ext>
                </a:extLst>
              </a:tr>
            </a:tbl>
          </a:graphicData>
        </a:graphic>
      </p:graphicFrame>
      <p:graphicFrame>
        <p:nvGraphicFramePr>
          <p:cNvPr id="13" name="Diagramm 12">
            <a:extLst>
              <a:ext uri="{FF2B5EF4-FFF2-40B4-BE49-F238E27FC236}">
                <a16:creationId xmlns:a16="http://schemas.microsoft.com/office/drawing/2014/main" id="{FAC3C48C-39E8-1E3D-9DDD-9C06FD4298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7950559"/>
              </p:ext>
            </p:extLst>
          </p:nvPr>
        </p:nvGraphicFramePr>
        <p:xfrm>
          <a:off x="3771329" y="1554433"/>
          <a:ext cx="4668583" cy="2323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5" name="Gerade Verbindung 46">
            <a:extLst>
              <a:ext uri="{FF2B5EF4-FFF2-40B4-BE49-F238E27FC236}">
                <a16:creationId xmlns:a16="http://schemas.microsoft.com/office/drawing/2014/main" id="{E6AC0973-4999-060C-973D-9F1164E9B247}"/>
              </a:ext>
            </a:extLst>
          </p:cNvPr>
          <p:cNvCxnSpPr>
            <a:cxnSpLocks/>
          </p:cNvCxnSpPr>
          <p:nvPr/>
        </p:nvCxnSpPr>
        <p:spPr>
          <a:xfrm>
            <a:off x="4121516" y="1430449"/>
            <a:ext cx="0" cy="2268000"/>
          </a:xfrm>
          <a:prstGeom prst="line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46">
            <a:extLst>
              <a:ext uri="{FF2B5EF4-FFF2-40B4-BE49-F238E27FC236}">
                <a16:creationId xmlns:a16="http://schemas.microsoft.com/office/drawing/2014/main" id="{FD8153A7-63A5-FDD4-F4C9-24C0D2BAE27C}"/>
              </a:ext>
            </a:extLst>
          </p:cNvPr>
          <p:cNvCxnSpPr>
            <a:cxnSpLocks/>
          </p:cNvCxnSpPr>
          <p:nvPr/>
        </p:nvCxnSpPr>
        <p:spPr>
          <a:xfrm flipH="1">
            <a:off x="4118445" y="3700515"/>
            <a:ext cx="4464000" cy="0"/>
          </a:xfrm>
          <a:prstGeom prst="line">
            <a:avLst/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18492CC8-31F8-3A05-3763-496BEDF9E6F2}"/>
              </a:ext>
            </a:extLst>
          </p:cNvPr>
          <p:cNvCxnSpPr>
            <a:cxnSpLocks/>
          </p:cNvCxnSpPr>
          <p:nvPr/>
        </p:nvCxnSpPr>
        <p:spPr>
          <a:xfrm flipH="1" flipV="1">
            <a:off x="5783450" y="1970027"/>
            <a:ext cx="1009578" cy="1475999"/>
          </a:xfrm>
          <a:prstGeom prst="line">
            <a:avLst/>
          </a:prstGeom>
          <a:ln w="25400">
            <a:solidFill>
              <a:srgbClr val="2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>
            <a:extLst>
              <a:ext uri="{FF2B5EF4-FFF2-40B4-BE49-F238E27FC236}">
                <a16:creationId xmlns:a16="http://schemas.microsoft.com/office/drawing/2014/main" id="{BD370F65-1362-4AA8-200D-7B16235E2BF0}"/>
              </a:ext>
            </a:extLst>
          </p:cNvPr>
          <p:cNvCxnSpPr>
            <a:cxnSpLocks/>
          </p:cNvCxnSpPr>
          <p:nvPr/>
        </p:nvCxnSpPr>
        <p:spPr>
          <a:xfrm flipH="1" flipV="1">
            <a:off x="4884395" y="1958178"/>
            <a:ext cx="1000225" cy="1475999"/>
          </a:xfrm>
          <a:prstGeom prst="line">
            <a:avLst/>
          </a:prstGeom>
          <a:ln w="25400">
            <a:solidFill>
              <a:srgbClr val="2000FF">
                <a:alpha val="5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>
            <a:extLst>
              <a:ext uri="{FF2B5EF4-FFF2-40B4-BE49-F238E27FC236}">
                <a16:creationId xmlns:a16="http://schemas.microsoft.com/office/drawing/2014/main" id="{455CEC90-C702-B99F-6BFE-3DD1E8A1F10E}"/>
              </a:ext>
            </a:extLst>
          </p:cNvPr>
          <p:cNvCxnSpPr>
            <a:cxnSpLocks/>
          </p:cNvCxnSpPr>
          <p:nvPr/>
        </p:nvCxnSpPr>
        <p:spPr>
          <a:xfrm flipH="1" flipV="1">
            <a:off x="6665858" y="1946580"/>
            <a:ext cx="1019573" cy="1476000"/>
          </a:xfrm>
          <a:prstGeom prst="line">
            <a:avLst/>
          </a:prstGeom>
          <a:ln w="25400">
            <a:solidFill>
              <a:srgbClr val="2000FF">
                <a:alpha val="5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feld 43">
            <a:extLst>
              <a:ext uri="{FF2B5EF4-FFF2-40B4-BE49-F238E27FC236}">
                <a16:creationId xmlns:a16="http://schemas.microsoft.com/office/drawing/2014/main" id="{AB76249E-0D31-7CF4-031C-6BF98B204E2F}"/>
              </a:ext>
            </a:extLst>
          </p:cNvPr>
          <p:cNvSpPr txBox="1"/>
          <p:nvPr/>
        </p:nvSpPr>
        <p:spPr>
          <a:xfrm>
            <a:off x="5444619" y="1665128"/>
            <a:ext cx="916427" cy="187228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b="1" dirty="0">
                <a:solidFill>
                  <a:srgbClr val="2000FF"/>
                </a:solidFill>
                <a:latin typeface="Frutiger Next Pro" panose="020B0503040204020203" pitchFamily="34" charset="77"/>
              </a:rPr>
              <a:t>Nachfrage</a:t>
            </a:r>
          </a:p>
        </p:txBody>
      </p:sp>
      <p:sp>
        <p:nvSpPr>
          <p:cNvPr id="26" name="Textfeld 43">
            <a:extLst>
              <a:ext uri="{FF2B5EF4-FFF2-40B4-BE49-F238E27FC236}">
                <a16:creationId xmlns:a16="http://schemas.microsoft.com/office/drawing/2014/main" id="{D9D71561-03E0-32D5-8269-FAAD39F197B3}"/>
              </a:ext>
            </a:extLst>
          </p:cNvPr>
          <p:cNvSpPr txBox="1"/>
          <p:nvPr/>
        </p:nvSpPr>
        <p:spPr>
          <a:xfrm>
            <a:off x="6845128" y="2095400"/>
            <a:ext cx="4913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b="1" dirty="0">
                <a:solidFill>
                  <a:srgbClr val="2000FF"/>
                </a:solidFill>
                <a:latin typeface="Frutiger Next Pro" panose="020B0503040204020203" pitchFamily="34" charset="77"/>
              </a:rPr>
              <a:t>N</a:t>
            </a:r>
            <a:r>
              <a:rPr lang="de-DE" sz="1200" b="1" baseline="-25000" dirty="0">
                <a:solidFill>
                  <a:srgbClr val="2000FF"/>
                </a:solidFill>
                <a:latin typeface="Frutiger Next Pro" panose="020B0503040204020203" pitchFamily="34" charset="77"/>
              </a:rPr>
              <a:t>2</a:t>
            </a:r>
          </a:p>
        </p:txBody>
      </p:sp>
      <p:sp>
        <p:nvSpPr>
          <p:cNvPr id="34" name="Textfeld 43">
            <a:extLst>
              <a:ext uri="{FF2B5EF4-FFF2-40B4-BE49-F238E27FC236}">
                <a16:creationId xmlns:a16="http://schemas.microsoft.com/office/drawing/2014/main" id="{36EA9AB0-7943-F3A9-1C00-7A9E089C23D4}"/>
              </a:ext>
            </a:extLst>
          </p:cNvPr>
          <p:cNvSpPr txBox="1"/>
          <p:nvPr/>
        </p:nvSpPr>
        <p:spPr>
          <a:xfrm>
            <a:off x="5019776" y="2101456"/>
            <a:ext cx="4913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b="1" dirty="0">
                <a:solidFill>
                  <a:srgbClr val="2000FF"/>
                </a:solidFill>
                <a:latin typeface="Frutiger Next Pro" panose="020B0503040204020203" pitchFamily="34" charset="77"/>
              </a:rPr>
              <a:t>N</a:t>
            </a:r>
            <a:r>
              <a:rPr lang="de-DE" sz="1200" b="1" baseline="-25000" dirty="0">
                <a:solidFill>
                  <a:srgbClr val="2000FF"/>
                </a:solidFill>
                <a:latin typeface="Frutiger Next Pro" panose="020B0503040204020203" pitchFamily="34" charset="77"/>
              </a:rPr>
              <a:t>1</a:t>
            </a:r>
          </a:p>
        </p:txBody>
      </p:sp>
      <p:sp>
        <p:nvSpPr>
          <p:cNvPr id="38" name="Textfeld 43">
            <a:extLst>
              <a:ext uri="{FF2B5EF4-FFF2-40B4-BE49-F238E27FC236}">
                <a16:creationId xmlns:a16="http://schemas.microsoft.com/office/drawing/2014/main" id="{2AA916E3-6852-7676-0E4A-F4846D8F84FE}"/>
              </a:ext>
            </a:extLst>
          </p:cNvPr>
          <p:cNvSpPr txBox="1"/>
          <p:nvPr/>
        </p:nvSpPr>
        <p:spPr>
          <a:xfrm>
            <a:off x="5902833" y="2095400"/>
            <a:ext cx="4913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algn="r">
              <a:defRPr sz="1100">
                <a:latin typeface="Comic Sans MS" pitchFamily="66" charset="0"/>
              </a:defRPr>
            </a:lvl1pPr>
          </a:lstStyle>
          <a:p>
            <a:pPr algn="ctr"/>
            <a:r>
              <a:rPr lang="de-DE" sz="1200" b="1" dirty="0">
                <a:solidFill>
                  <a:srgbClr val="2000FF"/>
                </a:solidFill>
                <a:latin typeface="Frutiger Next Pro" panose="020B0503040204020203" pitchFamily="34" charset="77"/>
              </a:rPr>
              <a:t>N</a:t>
            </a:r>
            <a:r>
              <a:rPr lang="de-DE" sz="1200" b="1" baseline="-25000" dirty="0">
                <a:solidFill>
                  <a:srgbClr val="2000FF"/>
                </a:solidFill>
                <a:latin typeface="Frutiger Next Pro" panose="020B0503040204020203" pitchFamily="34" charset="77"/>
              </a:rPr>
              <a:t>0</a:t>
            </a:r>
          </a:p>
        </p:txBody>
      </p:sp>
      <p:cxnSp>
        <p:nvCxnSpPr>
          <p:cNvPr id="43" name="Gerade Verbindung 42">
            <a:extLst>
              <a:ext uri="{FF2B5EF4-FFF2-40B4-BE49-F238E27FC236}">
                <a16:creationId xmlns:a16="http://schemas.microsoft.com/office/drawing/2014/main" id="{1EA0ABCB-0FD4-4A09-CB99-955495CBE5C5}"/>
              </a:ext>
            </a:extLst>
          </p:cNvPr>
          <p:cNvCxnSpPr/>
          <p:nvPr/>
        </p:nvCxnSpPr>
        <p:spPr>
          <a:xfrm>
            <a:off x="4121516" y="2664800"/>
            <a:ext cx="2160000" cy="0"/>
          </a:xfrm>
          <a:prstGeom prst="line">
            <a:avLst/>
          </a:prstGeom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>
            <a:extLst>
              <a:ext uri="{FF2B5EF4-FFF2-40B4-BE49-F238E27FC236}">
                <a16:creationId xmlns:a16="http://schemas.microsoft.com/office/drawing/2014/main" id="{8AE45ADF-09F3-6E28-0BA9-822C45A5588F}"/>
              </a:ext>
            </a:extLst>
          </p:cNvPr>
          <p:cNvCxnSpPr>
            <a:cxnSpLocks/>
          </p:cNvCxnSpPr>
          <p:nvPr/>
        </p:nvCxnSpPr>
        <p:spPr>
          <a:xfrm flipV="1">
            <a:off x="6262765" y="2670856"/>
            <a:ext cx="0" cy="1026000"/>
          </a:xfrm>
          <a:prstGeom prst="line">
            <a:avLst/>
          </a:prstGeom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34">
            <a:extLst>
              <a:ext uri="{FF2B5EF4-FFF2-40B4-BE49-F238E27FC236}">
                <a16:creationId xmlns:a16="http://schemas.microsoft.com/office/drawing/2014/main" id="{370E1020-96FE-66AF-356A-D231309C4CDA}"/>
              </a:ext>
            </a:extLst>
          </p:cNvPr>
          <p:cNvCxnSpPr>
            <a:cxnSpLocks/>
          </p:cNvCxnSpPr>
          <p:nvPr/>
        </p:nvCxnSpPr>
        <p:spPr>
          <a:xfrm flipH="1">
            <a:off x="6216591" y="2472156"/>
            <a:ext cx="720000" cy="0"/>
          </a:xfrm>
          <a:prstGeom prst="line">
            <a:avLst/>
          </a:prstGeom>
          <a:ln w="19050">
            <a:solidFill>
              <a:srgbClr val="FF0000"/>
            </a:solidFill>
            <a:headEnd type="triangle" w="med" len="med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45">
            <a:extLst>
              <a:ext uri="{FF2B5EF4-FFF2-40B4-BE49-F238E27FC236}">
                <a16:creationId xmlns:a16="http://schemas.microsoft.com/office/drawing/2014/main" id="{EFDD0719-BEBC-24F5-96EE-13E69D234F79}"/>
              </a:ext>
            </a:extLst>
          </p:cNvPr>
          <p:cNvCxnSpPr>
            <a:cxnSpLocks/>
          </p:cNvCxnSpPr>
          <p:nvPr/>
        </p:nvCxnSpPr>
        <p:spPr>
          <a:xfrm flipV="1">
            <a:off x="5363942" y="2670856"/>
            <a:ext cx="0" cy="102600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34">
            <a:extLst>
              <a:ext uri="{FF2B5EF4-FFF2-40B4-BE49-F238E27FC236}">
                <a16:creationId xmlns:a16="http://schemas.microsoft.com/office/drawing/2014/main" id="{3EAA52FE-D674-533E-7C3D-D194770563D5}"/>
              </a:ext>
            </a:extLst>
          </p:cNvPr>
          <p:cNvCxnSpPr>
            <a:cxnSpLocks/>
          </p:cNvCxnSpPr>
          <p:nvPr/>
        </p:nvCxnSpPr>
        <p:spPr>
          <a:xfrm>
            <a:off x="5313171" y="2472156"/>
            <a:ext cx="720000" cy="0"/>
          </a:xfrm>
          <a:prstGeom prst="line">
            <a:avLst/>
          </a:prstGeom>
          <a:ln w="19050">
            <a:solidFill>
              <a:srgbClr val="FF0000"/>
            </a:solidFill>
            <a:headEnd type="triangle" w="med" len="med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>
            <a:extLst>
              <a:ext uri="{FF2B5EF4-FFF2-40B4-BE49-F238E27FC236}">
                <a16:creationId xmlns:a16="http://schemas.microsoft.com/office/drawing/2014/main" id="{41419790-C045-FC47-C51D-802F9F99B31F}"/>
              </a:ext>
            </a:extLst>
          </p:cNvPr>
          <p:cNvCxnSpPr>
            <a:cxnSpLocks/>
          </p:cNvCxnSpPr>
          <p:nvPr/>
        </p:nvCxnSpPr>
        <p:spPr>
          <a:xfrm flipV="1">
            <a:off x="7164171" y="2670856"/>
            <a:ext cx="0" cy="102600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feld 54">
            <a:extLst>
              <a:ext uri="{FF2B5EF4-FFF2-40B4-BE49-F238E27FC236}">
                <a16:creationId xmlns:a16="http://schemas.microsoft.com/office/drawing/2014/main" id="{D31EF216-A60D-1769-94F0-89BA2858C40D}"/>
              </a:ext>
            </a:extLst>
          </p:cNvPr>
          <p:cNvSpPr txBox="1"/>
          <p:nvPr/>
        </p:nvSpPr>
        <p:spPr>
          <a:xfrm>
            <a:off x="6996024" y="3651503"/>
            <a:ext cx="3369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Frutiger Next Pro" panose="020B0503040204020203" pitchFamily="34" charset="77"/>
              </a:rPr>
              <a:t>q</a:t>
            </a:r>
            <a:r>
              <a:rPr lang="de-DE" sz="1200" b="1" baseline="-25000" dirty="0">
                <a:latin typeface="Frutiger Next Pro" panose="020B0503040204020203" pitchFamily="34" charset="77"/>
              </a:rPr>
              <a:t>2</a:t>
            </a: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E4B27143-6CD8-81B3-E050-5182DA73ACDE}"/>
              </a:ext>
            </a:extLst>
          </p:cNvPr>
          <p:cNvSpPr txBox="1"/>
          <p:nvPr/>
        </p:nvSpPr>
        <p:spPr>
          <a:xfrm>
            <a:off x="6089723" y="3659147"/>
            <a:ext cx="3369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Frutiger Next Pro" panose="020B0503040204020203" pitchFamily="34" charset="77"/>
              </a:rPr>
              <a:t>q</a:t>
            </a:r>
            <a:r>
              <a:rPr lang="de-DE" sz="1200" b="1" baseline="-25000" dirty="0">
                <a:latin typeface="Frutiger Next Pro" panose="020B0503040204020203" pitchFamily="34" charset="77"/>
              </a:rPr>
              <a:t>0</a:t>
            </a:r>
          </a:p>
        </p:txBody>
      </p:sp>
      <p:sp>
        <p:nvSpPr>
          <p:cNvPr id="57" name="Textfeld 56">
            <a:extLst>
              <a:ext uri="{FF2B5EF4-FFF2-40B4-BE49-F238E27FC236}">
                <a16:creationId xmlns:a16="http://schemas.microsoft.com/office/drawing/2014/main" id="{AD6349F0-B6DB-48B6-5BB7-29379A66D351}"/>
              </a:ext>
            </a:extLst>
          </p:cNvPr>
          <p:cNvSpPr txBox="1"/>
          <p:nvPr/>
        </p:nvSpPr>
        <p:spPr>
          <a:xfrm>
            <a:off x="5195847" y="3659147"/>
            <a:ext cx="3369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Frutiger Next Pro" panose="020B0503040204020203" pitchFamily="34" charset="77"/>
              </a:rPr>
              <a:t>q</a:t>
            </a:r>
            <a:r>
              <a:rPr lang="de-DE" sz="1200" b="1" baseline="-25000" dirty="0">
                <a:latin typeface="Frutiger Next Pro" panose="020B0503040204020203" pitchFamily="34" charset="77"/>
              </a:rPr>
              <a:t>1</a:t>
            </a: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8BD51E49-2A44-DC2E-019F-2A12CA46B5FF}"/>
              </a:ext>
            </a:extLst>
          </p:cNvPr>
          <p:cNvSpPr txBox="1"/>
          <p:nvPr/>
        </p:nvSpPr>
        <p:spPr>
          <a:xfrm>
            <a:off x="3756370" y="2472156"/>
            <a:ext cx="4315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>
                <a:latin typeface="Frutiger Next Pro" panose="020B0503040204020203" pitchFamily="34" charset="77"/>
              </a:rPr>
              <a:t>p</a:t>
            </a:r>
            <a:r>
              <a:rPr lang="de-DE" sz="1200" b="1" baseline="-25000" dirty="0">
                <a:latin typeface="Frutiger Next Pro" panose="020B0503040204020203" pitchFamily="34" charset="77"/>
              </a:rPr>
              <a:t>0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D64AA119-3E48-DD01-F517-BDE14737C5DC}"/>
              </a:ext>
            </a:extLst>
          </p:cNvPr>
          <p:cNvSpPr txBox="1"/>
          <p:nvPr/>
        </p:nvSpPr>
        <p:spPr>
          <a:xfrm>
            <a:off x="3032201" y="1365620"/>
            <a:ext cx="108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Frutiger Next Pro" panose="020B0503040204020203" pitchFamily="34" charset="77"/>
              </a:rPr>
              <a:t>Preis p (</a:t>
            </a:r>
            <a:r>
              <a:rPr lang="de-DE" sz="1100" b="1" dirty="0">
                <a:latin typeface="Frutiger Next Pro" panose="020B0503040204020203" pitchFamily="34" charset="77"/>
              </a:rPr>
              <a:t>CHF</a:t>
            </a:r>
            <a:r>
              <a:rPr lang="de-DE" sz="1200" b="1" dirty="0">
                <a:latin typeface="Frutiger Next Pro" panose="020B0503040204020203" pitchFamily="34" charset="77"/>
              </a:rPr>
              <a:t>)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6440D381-DB5C-111F-F18E-6710E740BC1F}"/>
              </a:ext>
            </a:extLst>
          </p:cNvPr>
          <p:cNvSpPr txBox="1"/>
          <p:nvPr/>
        </p:nvSpPr>
        <p:spPr>
          <a:xfrm>
            <a:off x="8601079" y="3554759"/>
            <a:ext cx="10919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latin typeface="Frutiger Next Pro" panose="020B0503040204020203" pitchFamily="34" charset="77"/>
              </a:rPr>
              <a:t>Menge q (Stk)</a:t>
            </a:r>
          </a:p>
        </p:txBody>
      </p:sp>
      <p:sp>
        <p:nvSpPr>
          <p:cNvPr id="63" name="Oval 55">
            <a:extLst>
              <a:ext uri="{FF2B5EF4-FFF2-40B4-BE49-F238E27FC236}">
                <a16:creationId xmlns:a16="http://schemas.microsoft.com/office/drawing/2014/main" id="{550CD612-EDEA-B5CE-032E-20425E5F3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3058" y="2618034"/>
            <a:ext cx="90000" cy="90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cxnSp>
        <p:nvCxnSpPr>
          <p:cNvPr id="68" name="Gerade Verbindung 67">
            <a:extLst>
              <a:ext uri="{FF2B5EF4-FFF2-40B4-BE49-F238E27FC236}">
                <a16:creationId xmlns:a16="http://schemas.microsoft.com/office/drawing/2014/main" id="{CE186685-F874-BE07-8D3B-243C716F4982}"/>
              </a:ext>
            </a:extLst>
          </p:cNvPr>
          <p:cNvCxnSpPr>
            <a:cxnSpLocks/>
          </p:cNvCxnSpPr>
          <p:nvPr/>
        </p:nvCxnSpPr>
        <p:spPr>
          <a:xfrm flipH="1">
            <a:off x="6259380" y="2658744"/>
            <a:ext cx="900000" cy="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Oval 55">
            <a:extLst>
              <a:ext uri="{FF2B5EF4-FFF2-40B4-BE49-F238E27FC236}">
                <a16:creationId xmlns:a16="http://schemas.microsoft.com/office/drawing/2014/main" id="{8DC30B58-B9E4-0001-E2FE-78F82ED00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6322" y="2614065"/>
            <a:ext cx="90000" cy="90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66" name="Oval 55">
            <a:extLst>
              <a:ext uri="{FF2B5EF4-FFF2-40B4-BE49-F238E27FC236}">
                <a16:creationId xmlns:a16="http://schemas.microsoft.com/office/drawing/2014/main" id="{3CE61B1D-4799-E4E7-ED53-C4283120C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591" y="2609567"/>
            <a:ext cx="90000" cy="90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683306C-07C4-7F4C-3D7E-A2D4E1748268}"/>
              </a:ext>
            </a:extLst>
          </p:cNvPr>
          <p:cNvSpPr txBox="1"/>
          <p:nvPr/>
        </p:nvSpPr>
        <p:spPr>
          <a:xfrm>
            <a:off x="2664000" y="4669544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Senkung</a:t>
            </a:r>
            <a:endParaRPr lang="de-CH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F306E84-C173-2EA9-49D9-7EF30BB73AC4}"/>
              </a:ext>
            </a:extLst>
          </p:cNvPr>
          <p:cNvSpPr txBox="1"/>
          <p:nvPr/>
        </p:nvSpPr>
        <p:spPr>
          <a:xfrm>
            <a:off x="2664000" y="5188209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100" dirty="0">
                <a:latin typeface="Frutiger Next Pro" panose="020B0503040204020203" pitchFamily="34" charset="77"/>
              </a:rPr>
              <a:t>Preiss</a:t>
            </a:r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enkung</a:t>
            </a:r>
            <a:endParaRPr lang="de-CH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5C3E9F4-FB64-F701-A5A6-4CC02E30B59B}"/>
              </a:ext>
            </a:extLst>
          </p:cNvPr>
          <p:cNvSpPr txBox="1"/>
          <p:nvPr/>
        </p:nvSpPr>
        <p:spPr>
          <a:xfrm>
            <a:off x="2664000" y="4933110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Abnahme</a:t>
            </a:r>
            <a:endParaRPr lang="de-CH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20F4803-B794-B017-B80F-4ECBACAD7ABE}"/>
              </a:ext>
            </a:extLst>
          </p:cNvPr>
          <p:cNvSpPr txBox="1"/>
          <p:nvPr/>
        </p:nvSpPr>
        <p:spPr>
          <a:xfrm>
            <a:off x="2664000" y="5722003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ungünstige</a:t>
            </a:r>
            <a:endParaRPr lang="de-CH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D8D3784-BBD1-0969-5ECA-3ABAAF15167B}"/>
              </a:ext>
            </a:extLst>
          </p:cNvPr>
          <p:cNvSpPr txBox="1"/>
          <p:nvPr/>
        </p:nvSpPr>
        <p:spPr>
          <a:xfrm>
            <a:off x="2664000" y="5984592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100" dirty="0">
                <a:latin typeface="Frutiger Next Pro" panose="020B0503040204020203" pitchFamily="34" charset="77"/>
              </a:rPr>
              <a:t>t</a:t>
            </a:r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iefere Nutzeneinschätzung</a:t>
            </a:r>
            <a:endParaRPr lang="de-CH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8F4A59B-2098-5CE1-E527-628259618DBE}"/>
              </a:ext>
            </a:extLst>
          </p:cNvPr>
          <p:cNvSpPr txBox="1"/>
          <p:nvPr/>
        </p:nvSpPr>
        <p:spPr>
          <a:xfrm>
            <a:off x="2664000" y="5462595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100" dirty="0">
                <a:latin typeface="Frutiger Next Pro" panose="020B0503040204020203" pitchFamily="34" charset="77"/>
              </a:rPr>
              <a:t>Preissteigerung</a:t>
            </a:r>
            <a:endParaRPr lang="de-CH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9E88C5E-7F07-573D-4C14-7A552BE2D3E9}"/>
              </a:ext>
            </a:extLst>
          </p:cNvPr>
          <p:cNvSpPr txBox="1"/>
          <p:nvPr/>
        </p:nvSpPr>
        <p:spPr>
          <a:xfrm>
            <a:off x="7353398" y="4669847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Erhöhung</a:t>
            </a:r>
            <a:endParaRPr lang="de-CH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8636A97-18DC-7BCE-F18F-B474E5B6DC19}"/>
              </a:ext>
            </a:extLst>
          </p:cNvPr>
          <p:cNvSpPr txBox="1"/>
          <p:nvPr/>
        </p:nvSpPr>
        <p:spPr>
          <a:xfrm>
            <a:off x="7353398" y="5459456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CH" sz="1100" dirty="0">
                <a:latin typeface="Frutiger Next Pro" panose="020B0503040204020203" pitchFamily="34" charset="77"/>
              </a:rPr>
              <a:t>Preiss</a:t>
            </a:r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enkung</a:t>
            </a:r>
            <a:endParaRPr lang="de-CH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9C7E64D-46F9-E58F-9940-5AA055EE7C51}"/>
              </a:ext>
            </a:extLst>
          </p:cNvPr>
          <p:cNvSpPr txBox="1"/>
          <p:nvPr/>
        </p:nvSpPr>
        <p:spPr>
          <a:xfrm>
            <a:off x="7353398" y="4933413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CH" sz="1100" dirty="0">
                <a:latin typeface="Frutiger Next Pro" panose="020B0503040204020203" pitchFamily="34" charset="77"/>
              </a:rPr>
              <a:t>Zu</a:t>
            </a:r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nahme</a:t>
            </a:r>
            <a:endParaRPr lang="de-CH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8AE16779-403A-4F94-3661-D369E9A6117B}"/>
              </a:ext>
            </a:extLst>
          </p:cNvPr>
          <p:cNvSpPr txBox="1"/>
          <p:nvPr/>
        </p:nvSpPr>
        <p:spPr>
          <a:xfrm>
            <a:off x="7353398" y="5722306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günstige</a:t>
            </a:r>
            <a:endParaRPr lang="de-CH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C260D76B-B665-BD76-08A8-29EDB8104473}"/>
              </a:ext>
            </a:extLst>
          </p:cNvPr>
          <p:cNvSpPr txBox="1"/>
          <p:nvPr/>
        </p:nvSpPr>
        <p:spPr>
          <a:xfrm>
            <a:off x="7353398" y="5984895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CH" sz="1100" dirty="0">
                <a:latin typeface="Frutiger Next Pro" panose="020B0503040204020203" pitchFamily="34" charset="77"/>
              </a:rPr>
              <a:t>höhere</a:t>
            </a:r>
            <a:r>
              <a:rPr lang="de-CH" sz="1100" b="0" i="0" dirty="0">
                <a:solidFill>
                  <a:schemeClr val="tx1"/>
                </a:solidFill>
                <a:latin typeface="Frutiger Next Pro" panose="020B0503040204020203" pitchFamily="34" charset="77"/>
              </a:rPr>
              <a:t> Nutzeneinschätzung</a:t>
            </a:r>
            <a:endParaRPr lang="de-CH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5D1579C-0326-85AC-1F89-8278B28CB1EC}"/>
              </a:ext>
            </a:extLst>
          </p:cNvPr>
          <p:cNvSpPr txBox="1"/>
          <p:nvPr/>
        </p:nvSpPr>
        <p:spPr>
          <a:xfrm>
            <a:off x="7354121" y="5201600"/>
            <a:ext cx="22020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CH" sz="1100" dirty="0">
                <a:latin typeface="Frutiger Next Pro" panose="020B0503040204020203" pitchFamily="34" charset="77"/>
              </a:rPr>
              <a:t>Preissteigerung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08886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4" grpId="0"/>
      <p:bldP spid="38" grpId="0"/>
      <p:bldP spid="55" grpId="0"/>
      <p:bldP spid="56" grpId="0"/>
      <p:bldP spid="57" grpId="0"/>
      <p:bldP spid="58" grpId="0"/>
      <p:bldP spid="63" grpId="0" animBg="1"/>
      <p:bldP spid="67" grpId="0" animBg="1"/>
      <p:bldP spid="66" grpId="0" animBg="1"/>
      <p:bldP spid="3" grpId="0"/>
      <p:bldP spid="5" grpId="0"/>
      <p:bldP spid="7" grpId="0"/>
      <p:bldP spid="8" grpId="0"/>
      <p:bldP spid="9" grpId="0"/>
      <p:bldP spid="10" grpId="0"/>
      <p:bldP spid="11" grpId="0"/>
      <p:bldP spid="14" grpId="0"/>
      <p:bldP spid="17" grpId="0"/>
      <p:bldP spid="18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Macintosh PowerPoint</Application>
  <PresentationFormat>Breitbild</PresentationFormat>
  <Paragraphs>64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Frutiger Next Pro</vt:lpstr>
      <vt:lpstr>Verdana</vt:lpstr>
      <vt:lpstr>Office Theme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shiran akther</dc:creator>
  <cp:lastModifiedBy>Urs Saxer - STR Teachware GmbH</cp:lastModifiedBy>
  <cp:revision>119</cp:revision>
  <cp:lastPrinted>2026-04-27T14:16:12Z</cp:lastPrinted>
  <dcterms:created xsi:type="dcterms:W3CDTF">2024-04-29T05:04:47Z</dcterms:created>
  <dcterms:modified xsi:type="dcterms:W3CDTF">2026-04-27T19:46:56Z</dcterms:modified>
</cp:coreProperties>
</file>