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353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57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E78"/>
    <a:srgbClr val="2000FF"/>
    <a:srgbClr val="D6D6D6"/>
    <a:srgbClr val="FFFC00"/>
    <a:srgbClr val="008000"/>
    <a:srgbClr val="FFFFFF"/>
    <a:srgbClr val="97C45B"/>
    <a:srgbClr val="8EB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5" autoAdjust="0"/>
    <p:restoredTop sz="93409" autoAdjust="0"/>
  </p:normalViewPr>
  <p:slideViewPr>
    <p:cSldViewPr snapToGrid="0">
      <p:cViewPr varScale="1">
        <p:scale>
          <a:sx n="124" d="100"/>
          <a:sy n="124" d="100"/>
        </p:scale>
        <p:origin x="2320" y="176"/>
      </p:cViewPr>
      <p:guideLst>
        <p:guide orient="horz" pos="2409"/>
        <p:guide pos="5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400" y="200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7692-58E9-4090-AC32-A9E10EC4D838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B7451-172D-4CF4-8C83-B98F926637C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7540-367A-61F8-F90B-8FD7DE8CE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C4EF7-6118-E643-922C-798538754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A4335-CAD4-A5B0-CD51-4B444A60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42A6-EFEE-D48E-C721-61191865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A9EA-F3D5-DD5E-3AC5-48AB0202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A25F29-E3E8-D4AF-172C-970C0F4BEFFE}"/>
              </a:ext>
            </a:extLst>
          </p:cNvPr>
          <p:cNvSpPr txBox="1"/>
          <p:nvPr userDrawn="1"/>
        </p:nvSpPr>
        <p:spPr>
          <a:xfrm>
            <a:off x="2108200" y="35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54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8DF1-3B03-5E36-46DE-FE16ABDC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132A7-5975-F9AE-B717-4B1D05594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B9A29-C704-74FF-3E2E-234E974A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A87E6-3E74-D5B8-C07F-C1A880BC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4FB09-CA93-4410-9A18-9F3A962D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2BC26-8F59-3327-51F8-506B25C7C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1E748-90F6-31D0-C675-047A4E543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145F-18F4-417B-21F7-20CAA6F1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6E69E-CB51-D3C9-E282-F21AF577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33D6-997D-6233-3D80-B01F0D93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E1A5-C8F8-BCAA-6CF4-E6A5A36F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0527-35AB-6707-689A-505BF2FF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24FA1-AEE1-8D33-4451-E583DFE3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EA410-2131-A632-C7D4-F6180B77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EAFC4-1CDB-3214-F15F-0016CEFF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E24B-E241-4566-BC96-269DEA32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08D56-5FD9-6AC8-F7DD-C9CF9D8E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04EF-761C-C2BB-F095-B9E1CE4D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BAE4-EA5D-CEC0-4FB2-3E6955F3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3FFFD-970E-094A-5BCC-F9CE5701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5B63-85E4-CE0C-2BC0-FA50E866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98E2-00C4-2920-C1AE-50CA84D03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1B554-2D78-4194-49E9-370EB3E53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F9F78-E168-B96C-4801-7DDC4AE2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D5187-81A8-B8C7-3B63-FD2CDCDB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266CD-57CD-2692-74BD-7AF425B3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9665-975C-AD05-F113-FBBE3B38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70C87-F530-5626-C3BC-8DF51CCF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CAD48-E78A-634C-1AEF-B95909B9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37989-C98C-9607-4103-B392D63EB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C231C-3F9A-B4DC-0780-02A06C060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B1112-F071-A379-1B16-A72A7716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0CB49-0FAE-A09E-2B4A-EBC8F37D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9B00A-3512-CB41-BD18-D9381B65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2CD8-703A-77FB-5CA6-5644AE0E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C5DCF-6673-3800-603B-33C51849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7B1E0-BFDC-0894-BB93-AC2DE11A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40328-1A62-51A3-682B-F694FB5B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CF4EB-03E1-C056-7C16-22223666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36BFA-9E8D-2F7A-B7E6-814FAAF7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D86-914B-3C38-2A57-4A45C151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5755-6D80-041F-3733-1C411C5D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8707-FE5E-F799-C267-566909B2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E8AD8-0215-0A54-862C-F5EF9A3D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3B886-460A-4565-F595-9A7BB375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E48DE-68A5-FA20-092B-15850443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77F55-C8F3-5A4B-13AA-B8D00829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10F4-E732-724E-1526-8FF6A894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27867-71AD-5E44-200B-AD22D9376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47551-042A-FD6F-BB81-30EBE5376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01BCB-9C92-896E-4AC7-9EC51FA0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A5CC1-D049-43FA-BCDC-243EFE6FBE2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9D6B2-D5FD-8157-B955-EF4BF1A7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2935-14B4-6ABB-7C04-531FAD49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E62A7-4165-4F19-A465-08150FAE25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C4BD922-054C-F942-0C31-D9B4D121F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cxnSp>
        <p:nvCxnSpPr>
          <p:cNvPr id="8" name="Gerade Verbindung 1">
            <a:extLst>
              <a:ext uri="{FF2B5EF4-FFF2-40B4-BE49-F238E27FC236}">
                <a16:creationId xmlns:a16="http://schemas.microsoft.com/office/drawing/2014/main" id="{46D57CB5-753D-42BB-E83D-626F1AE457A7}"/>
              </a:ext>
            </a:extLst>
          </p:cNvPr>
          <p:cNvCxnSpPr/>
          <p:nvPr userDrawn="1"/>
        </p:nvCxnSpPr>
        <p:spPr>
          <a:xfrm>
            <a:off x="1392769" y="576262"/>
            <a:ext cx="10367433" cy="0"/>
          </a:xfrm>
          <a:prstGeom prst="line">
            <a:avLst/>
          </a:prstGeom>
          <a:ln w="508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B10FEB3-2C53-0EE5-3AF2-1D54AB157E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92767" y="269585"/>
            <a:ext cx="1033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600" rIns="0" bIns="46801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marL="0" indent="0" eaLnBrk="1" hangingPunct="1">
              <a:tabLst>
                <a:tab pos="10261600" algn="r"/>
              </a:tabLst>
            </a:pPr>
            <a:r>
              <a:rPr lang="de-DE" sz="1600" b="0" i="0" dirty="0">
                <a:latin typeface="Frutiger Next Pro" panose="020B0503040204020203" pitchFamily="34" charset="77"/>
                <a:cs typeface="Arial" charset="0"/>
              </a:rPr>
              <a:t>Recht</a:t>
            </a:r>
            <a:r>
              <a:rPr lang="de-DE" sz="1800" b="1" dirty="0">
                <a:latin typeface="Frutiger Next Pro" panose="020B0503040204020203" pitchFamily="34" charset="77"/>
                <a:cs typeface="Arial" charset="0"/>
              </a:rPr>
              <a:t>	Tradition und Evolution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984E47FD-24BC-FD9B-8686-DC796E720F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000" y="252002"/>
            <a:ext cx="719667" cy="252000"/>
          </a:xfrm>
          <a:prstGeom prst="rect">
            <a:avLst/>
          </a:prstGeom>
          <a:solidFill>
            <a:srgbClr val="395E78"/>
          </a:solidFill>
          <a:ln>
            <a:noFill/>
          </a:ln>
        </p:spPr>
        <p:txBody>
          <a:bodyPr lIns="36000" tIns="36000" rIns="36000" bIns="36000" anchor="ctr" anchorCtr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800" b="1" dirty="0">
                <a:solidFill>
                  <a:schemeClr val="bg1"/>
                </a:solidFill>
                <a:latin typeface="Frutiger Next Pro" panose="020B0503040204020203" pitchFamily="34" charset="77"/>
                <a:cs typeface="Arial" charset="0"/>
              </a:rPr>
              <a:t>9</a:t>
            </a:r>
          </a:p>
        </p:txBody>
      </p:sp>
      <p:cxnSp>
        <p:nvCxnSpPr>
          <p:cNvPr id="11" name="Gerade Verbindung 4">
            <a:extLst>
              <a:ext uri="{FF2B5EF4-FFF2-40B4-BE49-F238E27FC236}">
                <a16:creationId xmlns:a16="http://schemas.microsoft.com/office/drawing/2014/main" id="{357CD4C8-D5FB-50CE-2D8F-1EC6018CDAF0}"/>
              </a:ext>
            </a:extLst>
          </p:cNvPr>
          <p:cNvCxnSpPr/>
          <p:nvPr userDrawn="1"/>
        </p:nvCxnSpPr>
        <p:spPr>
          <a:xfrm>
            <a:off x="431800" y="6426049"/>
            <a:ext cx="11328400" cy="0"/>
          </a:xfrm>
          <a:prstGeom prst="line">
            <a:avLst/>
          </a:prstGeom>
          <a:ln w="508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E3174A7D-ED31-0844-2F67-DA2ED3C9B29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841473" y="6483510"/>
            <a:ext cx="250906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dirty="0">
                <a:solidFill>
                  <a:schemeClr val="tx1"/>
                </a:solidFill>
                <a:latin typeface="Frutiger Next Pro" panose="020B0503040204020203" pitchFamily="34" charset="77"/>
                <a:cs typeface="Arial" charset="0"/>
              </a:rPr>
              <a:t>Grundlagen Wirtschaft und Recht</a:t>
            </a:r>
            <a:endParaRPr lang="de-CH" sz="1100" kern="1200" dirty="0">
              <a:solidFill>
                <a:schemeClr val="tx1"/>
              </a:solidFill>
              <a:effectLst/>
              <a:latin typeface="Frutiger Next Pro" panose="020B0503040204020203" pitchFamily="34" charset="77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42AC16DA-A05E-0E40-336C-C7154C6606F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799238" y="6483510"/>
            <a:ext cx="96096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 eaLnBrk="1" hangingPunct="1"/>
            <a:fld id="{F38C37E9-7BF5-2E49-B02B-2BA6D1E21FC4}" type="slidenum">
              <a:rPr lang="de-CH" sz="1199">
                <a:latin typeface="Frutiger Next Pro" panose="020B0503040204020203" pitchFamily="34" charset="77"/>
                <a:cs typeface="Arial" charset="0"/>
              </a:rPr>
              <a:pPr algn="r" eaLnBrk="1" hangingPunct="1"/>
              <a:t>‹Nr.›</a:t>
            </a:fld>
            <a:endParaRPr lang="de-DE" sz="1199" dirty="0">
              <a:latin typeface="Frutiger Next Pro" panose="020B0503040204020203" pitchFamily="34" charset="77"/>
              <a:cs typeface="Arial" charset="0"/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7277B3B-D340-AEEA-6CEB-D96ACA5DA264}"/>
              </a:ext>
            </a:extLst>
          </p:cNvPr>
          <p:cNvSpPr txBox="1">
            <a:spLocks/>
          </p:cNvSpPr>
          <p:nvPr userDrawn="1"/>
        </p:nvSpPr>
        <p:spPr>
          <a:xfrm>
            <a:off x="431803" y="6483510"/>
            <a:ext cx="177807" cy="241301"/>
          </a:xfrm>
          <a:prstGeom prst="rect">
            <a:avLst/>
          </a:prstGeom>
        </p:spPr>
        <p:txBody>
          <a:bodyPr lIns="0" tIns="0" bIns="0" anchor="b" anchorCtr="0"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CH" sz="1599" b="1" kern="1200" dirty="0">
                <a:solidFill>
                  <a:srgbClr val="6594A1"/>
                </a:solidFill>
                <a:latin typeface="+mj-lt"/>
                <a:ea typeface="ヒラギノ角ゴ Pro W3" charset="0"/>
                <a:cs typeface="Arial" charset="0"/>
              </a:rPr>
              <a:t>©</a:t>
            </a:r>
            <a:endParaRPr lang="de-DE" sz="1599" b="1" dirty="0">
              <a:solidFill>
                <a:srgbClr val="6594A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Grafik 10">
            <a:extLst>
              <a:ext uri="{FF2B5EF4-FFF2-40B4-BE49-F238E27FC236}">
                <a16:creationId xmlns:a16="http://schemas.microsoft.com/office/drawing/2014/main" id="{26D0E953-4F8A-690E-D9AC-862D05DB52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6905" y="6483510"/>
            <a:ext cx="1236926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9">
            <a:extLst>
              <a:ext uri="{FF2B5EF4-FFF2-40B4-BE49-F238E27FC236}">
                <a16:creationId xmlns:a16="http://schemas.microsoft.com/office/drawing/2014/main" id="{F5C2C66D-6794-5306-D82A-329992AB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welchem Land würden Sie lieber leben?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F09288-E60A-4D95-864E-CE46E6674A1F}"/>
              </a:ext>
            </a:extLst>
          </p:cNvPr>
          <p:cNvSpPr/>
          <p:nvPr/>
        </p:nvSpPr>
        <p:spPr>
          <a:xfrm>
            <a:off x="5033449" y="1696678"/>
            <a:ext cx="1832870" cy="1832870"/>
          </a:xfrm>
          <a:prstGeom prst="ellipse">
            <a:avLst/>
          </a:prstGeom>
          <a:solidFill>
            <a:srgbClr val="5DADE2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29FEBF-C6F3-E531-489F-CF1B82FA6C10}"/>
              </a:ext>
            </a:extLst>
          </p:cNvPr>
          <p:cNvSpPr/>
          <p:nvPr/>
        </p:nvSpPr>
        <p:spPr>
          <a:xfrm>
            <a:off x="4530246" y="1855324"/>
            <a:ext cx="1832870" cy="1832870"/>
          </a:xfrm>
          <a:prstGeom prst="ellipse">
            <a:avLst/>
          </a:prstGeom>
          <a:solidFill>
            <a:srgbClr val="F5CB0F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D8DFFD-153A-D0BE-3AF8-0D5C089FD023}"/>
              </a:ext>
            </a:extLst>
          </p:cNvPr>
          <p:cNvSpPr/>
          <p:nvPr/>
        </p:nvSpPr>
        <p:spPr>
          <a:xfrm>
            <a:off x="5033449" y="1855324"/>
            <a:ext cx="1832870" cy="1832870"/>
          </a:xfrm>
          <a:prstGeom prst="ellipse">
            <a:avLst/>
          </a:prstGeom>
          <a:solidFill>
            <a:srgbClr val="EC7063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1F8C5-EEB0-9441-6672-471C50DB4AC2}"/>
              </a:ext>
            </a:extLst>
          </p:cNvPr>
          <p:cNvSpPr/>
          <p:nvPr/>
        </p:nvSpPr>
        <p:spPr>
          <a:xfrm>
            <a:off x="5017516" y="4145129"/>
            <a:ext cx="1837354" cy="1837354"/>
          </a:xfrm>
          <a:prstGeom prst="ellipse">
            <a:avLst/>
          </a:prstGeom>
          <a:solidFill>
            <a:srgbClr val="5DADE2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3A685-471D-5552-415D-CD890603341E}"/>
              </a:ext>
            </a:extLst>
          </p:cNvPr>
          <p:cNvSpPr/>
          <p:nvPr/>
        </p:nvSpPr>
        <p:spPr>
          <a:xfrm>
            <a:off x="4211463" y="4145129"/>
            <a:ext cx="1837354" cy="1837354"/>
          </a:xfrm>
          <a:prstGeom prst="ellipse">
            <a:avLst/>
          </a:prstGeom>
          <a:solidFill>
            <a:srgbClr val="F5CB0F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D1B38C-BC36-18CE-03DB-3A5302A0D0BF}"/>
              </a:ext>
            </a:extLst>
          </p:cNvPr>
          <p:cNvSpPr/>
          <p:nvPr/>
        </p:nvSpPr>
        <p:spPr>
          <a:xfrm>
            <a:off x="5715057" y="4136161"/>
            <a:ext cx="1837354" cy="1837354"/>
          </a:xfrm>
          <a:prstGeom prst="ellipse">
            <a:avLst/>
          </a:prstGeom>
          <a:solidFill>
            <a:srgbClr val="EC7063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FF25EB3-D8F8-9F8D-2518-1783E9D29CED}"/>
              </a:ext>
            </a:extLst>
          </p:cNvPr>
          <p:cNvSpPr txBox="1"/>
          <p:nvPr/>
        </p:nvSpPr>
        <p:spPr>
          <a:xfrm>
            <a:off x="3141768" y="185532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Land 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9A6BEF2-E8AD-50FA-89FA-E800DDD3F50A}"/>
              </a:ext>
            </a:extLst>
          </p:cNvPr>
          <p:cNvSpPr txBox="1"/>
          <p:nvPr/>
        </p:nvSpPr>
        <p:spPr>
          <a:xfrm>
            <a:off x="3141768" y="4136161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Land 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1357AC-8365-CDA3-693B-9BD67C139F2E}"/>
              </a:ext>
            </a:extLst>
          </p:cNvPr>
          <p:cNvSpPr/>
          <p:nvPr/>
        </p:nvSpPr>
        <p:spPr>
          <a:xfrm>
            <a:off x="1523526" y="1723543"/>
            <a:ext cx="1048216" cy="1048216"/>
          </a:xfrm>
          <a:prstGeom prst="ellipse">
            <a:avLst/>
          </a:prstGeom>
          <a:solidFill>
            <a:srgbClr val="5DADE2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mic Sans MS" panose="030F0902030302020204" pitchFamily="66" charset="0"/>
              </a:rPr>
              <a:t>Moral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DC5C37-7A37-CB03-6369-C98B6096DE0B}"/>
              </a:ext>
            </a:extLst>
          </p:cNvPr>
          <p:cNvSpPr/>
          <p:nvPr/>
        </p:nvSpPr>
        <p:spPr>
          <a:xfrm>
            <a:off x="1523526" y="3147782"/>
            <a:ext cx="1048216" cy="1048216"/>
          </a:xfrm>
          <a:prstGeom prst="ellipse">
            <a:avLst/>
          </a:prstGeom>
          <a:solidFill>
            <a:srgbClr val="F5CB0F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mic Sans MS" panose="030F0902030302020204" pitchFamily="66" charset="0"/>
              </a:rPr>
              <a:t>Sitte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3FD3A8-747C-1A2C-FA26-BA727CD6050B}"/>
              </a:ext>
            </a:extLst>
          </p:cNvPr>
          <p:cNvSpPr/>
          <p:nvPr/>
        </p:nvSpPr>
        <p:spPr>
          <a:xfrm>
            <a:off x="1510206" y="4572022"/>
            <a:ext cx="1061536" cy="1061536"/>
          </a:xfrm>
          <a:prstGeom prst="ellipse">
            <a:avLst/>
          </a:prstGeom>
          <a:solidFill>
            <a:srgbClr val="EC7063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mic Sans MS" panose="030F0902030302020204" pitchFamily="66" charset="0"/>
              </a:rPr>
              <a:t>Recht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DEBF3B8-DD29-4487-AC6E-AC3951CCA783}"/>
              </a:ext>
            </a:extLst>
          </p:cNvPr>
          <p:cNvSpPr txBox="1"/>
          <p:nvPr/>
        </p:nvSpPr>
        <p:spPr>
          <a:xfrm>
            <a:off x="7678454" y="1531445"/>
            <a:ext cx="4102066" cy="2280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dirty="0">
                <a:latin typeface="Comic Sans MS" panose="030F0902030302020204" pitchFamily="66" charset="0"/>
              </a:rPr>
              <a:t>Land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Comic Sans MS" panose="030F0902030302020204" pitchFamily="66" charset="0"/>
              </a:rPr>
              <a:t>Schnittmenge Moral/Sitte/Recht </a:t>
            </a:r>
            <a:r>
              <a:rPr lang="de-DE" sz="1600" dirty="0" err="1">
                <a:latin typeface="Comic Sans MS" panose="030F0902030302020204" pitchFamily="66" charset="0"/>
              </a:rPr>
              <a:t>grösser</a:t>
            </a:r>
            <a:r>
              <a:rPr lang="de-DE" sz="1600" dirty="0">
                <a:latin typeface="Comic Sans MS" panose="030F0902030302020204" pitchFamily="66" charset="0"/>
              </a:rPr>
              <a:t>, d.h. ein </a:t>
            </a:r>
            <a:r>
              <a:rPr lang="de-DE" sz="1600" dirty="0" err="1">
                <a:latin typeface="Comic Sans MS" panose="030F0902030302020204" pitchFamily="66" charset="0"/>
              </a:rPr>
              <a:t>grösserer</a:t>
            </a:r>
            <a:r>
              <a:rPr lang="de-DE" sz="1600" dirty="0">
                <a:latin typeface="Comic Sans MS" panose="030F0902030302020204" pitchFamily="66" charset="0"/>
              </a:rPr>
              <a:t> Teil der Rechtsvorschriften gesellschaftlich (Sitten) und individuell (Moral) akzeptiert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Comic Sans MS" panose="030F0902030302020204" pitchFamily="66" charset="0"/>
              </a:rPr>
              <a:t>Weniger Konflikte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Comic Sans MS" panose="030F0902030302020204" pitchFamily="66" charset="0"/>
              </a:rPr>
              <a:t>Weniger Kosten für Durchsetzung von Rechtsvorschriften</a:t>
            </a:r>
          </a:p>
        </p:txBody>
      </p:sp>
      <p:sp>
        <p:nvSpPr>
          <p:cNvPr id="29" name="Rahmen 28">
            <a:extLst>
              <a:ext uri="{FF2B5EF4-FFF2-40B4-BE49-F238E27FC236}">
                <a16:creationId xmlns:a16="http://schemas.microsoft.com/office/drawing/2014/main" id="{3A233189-D9AD-FB67-5E39-8E744C1591C4}"/>
              </a:ext>
            </a:extLst>
          </p:cNvPr>
          <p:cNvSpPr/>
          <p:nvPr/>
        </p:nvSpPr>
        <p:spPr>
          <a:xfrm>
            <a:off x="3141768" y="1440808"/>
            <a:ext cx="4536686" cy="2371476"/>
          </a:xfrm>
          <a:prstGeom prst="frame">
            <a:avLst>
              <a:gd name="adj1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Rahmen 29">
            <a:extLst>
              <a:ext uri="{FF2B5EF4-FFF2-40B4-BE49-F238E27FC236}">
                <a16:creationId xmlns:a16="http://schemas.microsoft.com/office/drawing/2014/main" id="{3049DC22-E400-80B1-3EDC-EEB8D31C1369}"/>
              </a:ext>
            </a:extLst>
          </p:cNvPr>
          <p:cNvSpPr/>
          <p:nvPr/>
        </p:nvSpPr>
        <p:spPr>
          <a:xfrm>
            <a:off x="3141768" y="3912178"/>
            <a:ext cx="4536686" cy="2371476"/>
          </a:xfrm>
          <a:prstGeom prst="frame">
            <a:avLst>
              <a:gd name="adj1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0" descr="ppt_gesetzesbaum.jpg">
            <a:extLst>
              <a:ext uri="{FF2B5EF4-FFF2-40B4-BE49-F238E27FC236}">
                <a16:creationId xmlns:a16="http://schemas.microsoft.com/office/drawing/2014/main" id="{F69BC852-4EEC-D275-99BA-E11174BEF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6142325" y="1238295"/>
            <a:ext cx="4394620" cy="5112571"/>
          </a:xfrm>
          <a:prstGeom prst="rect">
            <a:avLst/>
          </a:prstGeom>
        </p:spPr>
      </p:pic>
      <p:sp>
        <p:nvSpPr>
          <p:cNvPr id="3" name="Textfeld 15">
            <a:extLst>
              <a:ext uri="{FF2B5EF4-FFF2-40B4-BE49-F238E27FC236}">
                <a16:creationId xmlns:a16="http://schemas.microsoft.com/office/drawing/2014/main" id="{BA92F205-D370-03CA-B7E9-7333C083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373" y="3396571"/>
            <a:ext cx="1551244" cy="477748"/>
          </a:xfrm>
          <a:prstGeom prst="rect">
            <a:avLst/>
          </a:prstGeom>
          <a:solidFill>
            <a:srgbClr val="F9CE84"/>
          </a:solidFill>
          <a:ln>
            <a:solidFill>
              <a:schemeClr val="tx1"/>
            </a:solidFill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600" dirty="0">
                <a:latin typeface="Comic Sans MS" charset="0"/>
              </a:rPr>
              <a:t>Gesetze</a:t>
            </a:r>
          </a:p>
        </p:txBody>
      </p:sp>
      <p:sp>
        <p:nvSpPr>
          <p:cNvPr id="4" name="Textfeld 17">
            <a:extLst>
              <a:ext uri="{FF2B5EF4-FFF2-40B4-BE49-F238E27FC236}">
                <a16:creationId xmlns:a16="http://schemas.microsoft.com/office/drawing/2014/main" id="{58D5FF29-CE7F-4A52-97BE-D22BFAA8C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373" y="5111324"/>
            <a:ext cx="1551244" cy="475439"/>
          </a:xfrm>
          <a:prstGeom prst="rect">
            <a:avLst/>
          </a:prstGeom>
          <a:solidFill>
            <a:srgbClr val="F9CE84"/>
          </a:solidFill>
          <a:ln>
            <a:solidFill>
              <a:schemeClr val="tx1"/>
            </a:solidFill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600" dirty="0">
                <a:latin typeface="Comic Sans MS" charset="0"/>
              </a:rPr>
              <a:t>Verfassung</a:t>
            </a:r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id="{F94A01C4-9D6C-0146-E706-AA24CCC6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640" y="5107559"/>
            <a:ext cx="1564314" cy="4731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700">
                <a:latin typeface="Comic Sans MS" charset="0"/>
              </a:rPr>
              <a:t>Volk</a:t>
            </a:r>
          </a:p>
        </p:txBody>
      </p:sp>
      <p:sp>
        <p:nvSpPr>
          <p:cNvPr id="6" name="Textfeld 19">
            <a:extLst>
              <a:ext uri="{FF2B5EF4-FFF2-40B4-BE49-F238E27FC236}">
                <a16:creationId xmlns:a16="http://schemas.microsoft.com/office/drawing/2014/main" id="{652A2E34-DF37-F51F-9E74-DEFCCF58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640" y="3398880"/>
            <a:ext cx="1564314" cy="475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700">
                <a:latin typeface="Comic Sans MS" charset="0"/>
              </a:rPr>
              <a:t>Parlament</a:t>
            </a:r>
            <a:endParaRPr lang="de-DE" sz="1700" dirty="0">
              <a:latin typeface="Comic Sans MS" charset="0"/>
            </a:endParaRPr>
          </a:p>
        </p:txBody>
      </p:sp>
      <p:sp>
        <p:nvSpPr>
          <p:cNvPr id="7" name="Textfeld 20">
            <a:extLst>
              <a:ext uri="{FF2B5EF4-FFF2-40B4-BE49-F238E27FC236}">
                <a16:creationId xmlns:a16="http://schemas.microsoft.com/office/drawing/2014/main" id="{04D25B49-171A-5386-B053-AB5907A63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640" y="2191237"/>
            <a:ext cx="1564314" cy="475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700">
                <a:latin typeface="Comic Sans MS" charset="0"/>
              </a:rPr>
              <a:t>Regierung</a:t>
            </a:r>
            <a:endParaRPr lang="de-DE" sz="1700" dirty="0">
              <a:latin typeface="Comic Sans MS" charset="0"/>
            </a:endParaRPr>
          </a:p>
        </p:txBody>
      </p:sp>
      <p:sp>
        <p:nvSpPr>
          <p:cNvPr id="8" name="Textfeld 21">
            <a:extLst>
              <a:ext uri="{FF2B5EF4-FFF2-40B4-BE49-F238E27FC236}">
                <a16:creationId xmlns:a16="http://schemas.microsoft.com/office/drawing/2014/main" id="{2F05E347-E8E5-96E9-1B19-38FD068E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373" y="2188928"/>
            <a:ext cx="1551244" cy="477748"/>
          </a:xfrm>
          <a:prstGeom prst="rect">
            <a:avLst/>
          </a:prstGeom>
          <a:solidFill>
            <a:srgbClr val="F9CE84"/>
          </a:solidFill>
          <a:ln>
            <a:solidFill>
              <a:schemeClr val="tx1"/>
            </a:solidFill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600" dirty="0">
                <a:latin typeface="Comic Sans MS" charset="0"/>
              </a:rPr>
              <a:t>Verordnungen</a:t>
            </a: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7186697A-95FC-4F46-73E5-1296CC94E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736" y="1676492"/>
            <a:ext cx="1507228" cy="338554"/>
          </a:xfrm>
          <a:prstGeom prst="rect">
            <a:avLst/>
          </a:prstGeom>
          <a:solidFill>
            <a:srgbClr val="C7AA8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600" dirty="0">
                <a:latin typeface="Comic Sans MS" charset="0"/>
              </a:rPr>
              <a:t>Feine Äste</a:t>
            </a:r>
          </a:p>
        </p:txBody>
      </p:sp>
      <p:sp>
        <p:nvSpPr>
          <p:cNvPr id="10" name="Textfeld 12">
            <a:extLst>
              <a:ext uri="{FF2B5EF4-FFF2-40B4-BE49-F238E27FC236}">
                <a16:creationId xmlns:a16="http://schemas.microsoft.com/office/drawing/2014/main" id="{18C5A2E0-43D0-2699-23F1-EDCB54CC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582" y="5501974"/>
            <a:ext cx="1898835" cy="338554"/>
          </a:xfrm>
          <a:prstGeom prst="rect">
            <a:avLst/>
          </a:prstGeom>
          <a:solidFill>
            <a:srgbClr val="C7AA8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600" dirty="0">
                <a:latin typeface="Comic Sans MS" charset="0"/>
              </a:rPr>
              <a:t>Stamm, Wurzeln</a:t>
            </a:r>
          </a:p>
        </p:txBody>
      </p:sp>
      <p:sp>
        <p:nvSpPr>
          <p:cNvPr id="11" name="Textfeld 22">
            <a:extLst>
              <a:ext uri="{FF2B5EF4-FFF2-40B4-BE49-F238E27FC236}">
                <a16:creationId xmlns:a16="http://schemas.microsoft.com/office/drawing/2014/main" id="{B63382C7-0607-CD7B-DFEA-73278FF4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736" y="2964849"/>
            <a:ext cx="1507228" cy="338554"/>
          </a:xfrm>
          <a:prstGeom prst="rect">
            <a:avLst/>
          </a:prstGeom>
          <a:solidFill>
            <a:srgbClr val="C7AA8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DE" sz="1600" dirty="0">
                <a:latin typeface="Comic Sans MS" charset="0"/>
              </a:rPr>
              <a:t>Hauptäste</a:t>
            </a:r>
          </a:p>
        </p:txBody>
      </p:sp>
      <p:grpSp>
        <p:nvGrpSpPr>
          <p:cNvPr id="12" name="Gruppieren 3">
            <a:extLst>
              <a:ext uri="{FF2B5EF4-FFF2-40B4-BE49-F238E27FC236}">
                <a16:creationId xmlns:a16="http://schemas.microsoft.com/office/drawing/2014/main" id="{8A929937-4334-1207-468E-BA3D12C29404}"/>
              </a:ext>
            </a:extLst>
          </p:cNvPr>
          <p:cNvGrpSpPr/>
          <p:nvPr/>
        </p:nvGrpSpPr>
        <p:grpSpPr>
          <a:xfrm>
            <a:off x="7614966" y="2052484"/>
            <a:ext cx="1416895" cy="575883"/>
            <a:chOff x="5251210" y="2262511"/>
            <a:chExt cx="1142624" cy="475439"/>
          </a:xfrm>
        </p:grpSpPr>
        <p:sp>
          <p:nvSpPr>
            <p:cNvPr id="13" name="Pfeil nach rechts 21">
              <a:extLst>
                <a:ext uri="{FF2B5EF4-FFF2-40B4-BE49-F238E27FC236}">
                  <a16:creationId xmlns:a16="http://schemas.microsoft.com/office/drawing/2014/main" id="{CE93E744-C04E-3814-44F3-3DA7F5E1DEEE}"/>
                </a:ext>
              </a:extLst>
            </p:cNvPr>
            <p:cNvSpPr/>
            <p:nvPr/>
          </p:nvSpPr>
          <p:spPr>
            <a:xfrm flipH="1">
              <a:off x="5251210" y="2262511"/>
              <a:ext cx="1142624" cy="475439"/>
            </a:xfrm>
            <a:prstGeom prst="rightArrow">
              <a:avLst/>
            </a:prstGeom>
            <a:solidFill>
              <a:srgbClr val="F4B45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  <p:sp>
          <p:nvSpPr>
            <p:cNvPr id="14" name="Textfeld 24">
              <a:extLst>
                <a:ext uri="{FF2B5EF4-FFF2-40B4-BE49-F238E27FC236}">
                  <a16:creationId xmlns:a16="http://schemas.microsoft.com/office/drawing/2014/main" id="{5D45CBCD-0E8A-73CE-97F8-5A9436383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100" y="2388462"/>
              <a:ext cx="909466" cy="23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9pPr>
            </a:lstStyle>
            <a:p>
              <a:pPr algn="ctr" eaLnBrk="1" hangingPunct="1"/>
              <a:r>
                <a:rPr lang="de-DE" sz="1500" dirty="0">
                  <a:latin typeface="Comic Sans MS" pitchFamily="66" charset="0"/>
                </a:rPr>
                <a:t>ändert</a:t>
              </a:r>
            </a:p>
          </p:txBody>
        </p:sp>
      </p:grpSp>
      <p:grpSp>
        <p:nvGrpSpPr>
          <p:cNvPr id="15" name="Gruppieren 2">
            <a:extLst>
              <a:ext uri="{FF2B5EF4-FFF2-40B4-BE49-F238E27FC236}">
                <a16:creationId xmlns:a16="http://schemas.microsoft.com/office/drawing/2014/main" id="{A8FA93F2-2126-81F5-EFD6-927ED66C3530}"/>
              </a:ext>
            </a:extLst>
          </p:cNvPr>
          <p:cNvGrpSpPr/>
          <p:nvPr/>
        </p:nvGrpSpPr>
        <p:grpSpPr>
          <a:xfrm>
            <a:off x="7605539" y="3372550"/>
            <a:ext cx="1416895" cy="575883"/>
            <a:chOff x="5251210" y="3372423"/>
            <a:chExt cx="1142624" cy="475439"/>
          </a:xfrm>
        </p:grpSpPr>
        <p:sp>
          <p:nvSpPr>
            <p:cNvPr id="16" name="Pfeil nach rechts 22">
              <a:extLst>
                <a:ext uri="{FF2B5EF4-FFF2-40B4-BE49-F238E27FC236}">
                  <a16:creationId xmlns:a16="http://schemas.microsoft.com/office/drawing/2014/main" id="{389481EF-D882-9B28-0D46-9C04FE9948E6}"/>
                </a:ext>
              </a:extLst>
            </p:cNvPr>
            <p:cNvSpPr/>
            <p:nvPr/>
          </p:nvSpPr>
          <p:spPr>
            <a:xfrm flipH="1">
              <a:off x="5251210" y="3372423"/>
              <a:ext cx="1142624" cy="475439"/>
            </a:xfrm>
            <a:prstGeom prst="rightArrow">
              <a:avLst/>
            </a:prstGeom>
            <a:solidFill>
              <a:srgbClr val="F4B45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  <p:sp>
          <p:nvSpPr>
            <p:cNvPr id="17" name="Textfeld 25">
              <a:extLst>
                <a:ext uri="{FF2B5EF4-FFF2-40B4-BE49-F238E27FC236}">
                  <a16:creationId xmlns:a16="http://schemas.microsoft.com/office/drawing/2014/main" id="{5A4BC48E-EF54-FFB3-857A-023C373D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5160" y="3497963"/>
              <a:ext cx="909466" cy="23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9pPr>
            </a:lstStyle>
            <a:p>
              <a:pPr algn="ctr" eaLnBrk="1" hangingPunct="1"/>
              <a:r>
                <a:rPr lang="de-DE" sz="1500" dirty="0">
                  <a:latin typeface="Comic Sans MS" pitchFamily="66" charset="0"/>
                </a:rPr>
                <a:t>ändert</a:t>
              </a:r>
            </a:p>
          </p:txBody>
        </p:sp>
      </p:grpSp>
      <p:grpSp>
        <p:nvGrpSpPr>
          <p:cNvPr id="18" name="Gruppieren 1">
            <a:extLst>
              <a:ext uri="{FF2B5EF4-FFF2-40B4-BE49-F238E27FC236}">
                <a16:creationId xmlns:a16="http://schemas.microsoft.com/office/drawing/2014/main" id="{7F12C907-D271-A283-9AAE-F03C6C9FB1C3}"/>
              </a:ext>
            </a:extLst>
          </p:cNvPr>
          <p:cNvGrpSpPr/>
          <p:nvPr/>
        </p:nvGrpSpPr>
        <p:grpSpPr>
          <a:xfrm>
            <a:off x="7637594" y="4895022"/>
            <a:ext cx="1416895" cy="575883"/>
            <a:chOff x="5242269" y="5115504"/>
            <a:chExt cx="1142624" cy="475439"/>
          </a:xfrm>
        </p:grpSpPr>
        <p:sp>
          <p:nvSpPr>
            <p:cNvPr id="19" name="Pfeil nach rechts 23">
              <a:extLst>
                <a:ext uri="{FF2B5EF4-FFF2-40B4-BE49-F238E27FC236}">
                  <a16:creationId xmlns:a16="http://schemas.microsoft.com/office/drawing/2014/main" id="{1929E5DF-B743-908D-1780-40191A145AB3}"/>
                </a:ext>
              </a:extLst>
            </p:cNvPr>
            <p:cNvSpPr/>
            <p:nvPr/>
          </p:nvSpPr>
          <p:spPr>
            <a:xfrm flipH="1">
              <a:off x="5242269" y="5115504"/>
              <a:ext cx="1142624" cy="475439"/>
            </a:xfrm>
            <a:prstGeom prst="rightArrow">
              <a:avLst/>
            </a:prstGeom>
            <a:solidFill>
              <a:srgbClr val="F4B45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  <p:sp>
          <p:nvSpPr>
            <p:cNvPr id="20" name="Textfeld 26">
              <a:extLst>
                <a:ext uri="{FF2B5EF4-FFF2-40B4-BE49-F238E27FC236}">
                  <a16:creationId xmlns:a16="http://schemas.microsoft.com/office/drawing/2014/main" id="{6DF1F03C-A6C9-5C1C-067F-CE39EC9D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5160" y="5251215"/>
              <a:ext cx="909466" cy="23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ヒラギノ角ゴ Pro W3" pitchFamily="125" charset="-128"/>
                </a:defRPr>
              </a:lvl9pPr>
            </a:lstStyle>
            <a:p>
              <a:pPr algn="ctr" eaLnBrk="1" hangingPunct="1"/>
              <a:r>
                <a:rPr lang="de-DE" sz="1500" dirty="0">
                  <a:latin typeface="Comic Sans MS" pitchFamily="66" charset="0"/>
                </a:rPr>
                <a:t>ändert</a:t>
              </a:r>
            </a:p>
          </p:txBody>
        </p:sp>
      </p:grpSp>
      <p:sp>
        <p:nvSpPr>
          <p:cNvPr id="22" name="Text Box 42">
            <a:extLst>
              <a:ext uri="{FF2B5EF4-FFF2-40B4-BE49-F238E27FC236}">
                <a16:creationId xmlns:a16="http://schemas.microsoft.com/office/drawing/2014/main" id="{4DD84359-4A71-9F9C-7102-E649533A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3" y="4712756"/>
            <a:ext cx="3895459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CH" sz="180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Grundlegende Vorschriften</a:t>
            </a:r>
          </a:p>
          <a:p>
            <a:pPr eaLnBrk="1" hangingPunct="1">
              <a:spcBef>
                <a:spcPct val="25000"/>
              </a:spcBef>
            </a:pPr>
            <a:r>
              <a:rPr lang="de-CH" sz="180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Aufbau </a:t>
            </a:r>
            <a: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des Staates,</a:t>
            </a:r>
            <a:b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</a:br>
            <a: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Rechte und Pflichten der</a:t>
            </a:r>
            <a:b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</a:br>
            <a: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Bürgerinnen und Bürger</a:t>
            </a:r>
            <a:endParaRPr lang="de-CH" sz="1800" dirty="0"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96EC4CE4-F65E-DEA2-D683-9C0277EF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3" y="3158129"/>
            <a:ext cx="3895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Nähere Ausführungen </a:t>
            </a:r>
            <a:b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</a:br>
            <a: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zu den einzelnen Verfassungsartikeln</a:t>
            </a:r>
            <a:endParaRPr lang="de-CH" sz="1800" dirty="0"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24" name="Text Box 48">
            <a:extLst>
              <a:ext uri="{FF2B5EF4-FFF2-40B4-BE49-F238E27FC236}">
                <a16:creationId xmlns:a16="http://schemas.microsoft.com/office/drawing/2014/main" id="{F57ECB37-C5B7-A0FA-7598-AE23E578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1852596"/>
            <a:ext cx="3895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CH" sz="1800" dirty="0">
                <a:solidFill>
                  <a:schemeClr val="tx1"/>
                </a:solidFill>
                <a:effectLst/>
                <a:cs typeface="Calibri" pitchFamily="34" charset="0"/>
                <a:sym typeface="Wingdings" pitchFamily="2" charset="2"/>
              </a:rPr>
              <a:t>Detailbestimmungen zu den in der Verfassung und den Gesetzen vorgesehenen Regelungen</a:t>
            </a:r>
            <a:endParaRPr lang="de-CH" sz="1800" dirty="0"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E0726781-00A2-B6BA-CF8D-63497F1B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Rangordnung der Rechtsquellen (Rechtsbaum)</a:t>
            </a:r>
          </a:p>
        </p:txBody>
      </p:sp>
    </p:spTree>
    <p:extLst>
      <p:ext uri="{BB962C8B-B14F-4D97-AF65-F5344CB8AC3E}">
        <p14:creationId xmlns:p14="http://schemas.microsoft.com/office/powerpoint/2010/main" val="18054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build="p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7-3_gliederung recht.eps">
            <a:extLst>
              <a:ext uri="{FF2B5EF4-FFF2-40B4-BE49-F238E27FC236}">
                <a16:creationId xmlns:a16="http://schemas.microsoft.com/office/drawing/2014/main" id="{D7960C6B-8DB8-4E91-5707-8B0F16D7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35" y="1306436"/>
            <a:ext cx="6901352" cy="5035071"/>
          </a:xfrm>
          <a:prstGeom prst="rect">
            <a:avLst/>
          </a:prstGeom>
        </p:spPr>
      </p:pic>
      <p:sp>
        <p:nvSpPr>
          <p:cNvPr id="6" name="Text Box 39">
            <a:extLst>
              <a:ext uri="{FF2B5EF4-FFF2-40B4-BE49-F238E27FC236}">
                <a16:creationId xmlns:a16="http://schemas.microsoft.com/office/drawing/2014/main" id="{60233A2C-0AB3-06FB-0A6E-02799242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Gliederung des Rechts </a:t>
            </a:r>
          </a:p>
        </p:txBody>
      </p:sp>
    </p:spTree>
    <p:extLst>
      <p:ext uri="{BB962C8B-B14F-4D97-AF65-F5344CB8AC3E}">
        <p14:creationId xmlns:p14="http://schemas.microsoft.com/office/powerpoint/2010/main" val="15427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ch-fahne.jpg">
            <a:extLst>
              <a:ext uri="{FF2B5EF4-FFF2-40B4-BE49-F238E27FC236}">
                <a16:creationId xmlns:a16="http://schemas.microsoft.com/office/drawing/2014/main" id="{7C60F266-F906-9846-AF1D-C5EAA5720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31" y="2186577"/>
            <a:ext cx="1021951" cy="2340878"/>
          </a:xfrm>
          <a:prstGeom prst="rect">
            <a:avLst/>
          </a:prstGeom>
        </p:spPr>
      </p:pic>
      <p:sp>
        <p:nvSpPr>
          <p:cNvPr id="4" name="Text Box 84">
            <a:extLst>
              <a:ext uri="{FF2B5EF4-FFF2-40B4-BE49-F238E27FC236}">
                <a16:creationId xmlns:a16="http://schemas.microsoft.com/office/drawing/2014/main" id="{1FAD989C-DB99-B97B-37F0-10ABCC2D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333" y="1232360"/>
            <a:ext cx="569051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6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365125" indent="-365125">
              <a:spcBef>
                <a:spcPts val="0"/>
              </a:spcBef>
              <a:buFont typeface="Wingdings" pitchFamily="2" charset="2"/>
              <a:buChar char="à"/>
              <a:tabLst>
                <a:tab pos="365125" algn="l"/>
              </a:tabLst>
            </a:pPr>
            <a:r>
              <a:rPr lang="de-CH" sz="1700" b="0" dirty="0"/>
              <a:t>Organisation/Tätigkeit des Staates,</a:t>
            </a:r>
          </a:p>
          <a:p>
            <a:pPr marL="365125" indent="-365125">
              <a:spcBef>
                <a:spcPts val="0"/>
              </a:spcBef>
              <a:tabLst>
                <a:tab pos="365125" algn="l"/>
              </a:tabLst>
            </a:pPr>
            <a:r>
              <a:rPr lang="de-CH" sz="1700" b="0" dirty="0"/>
              <a:t>	Rechte und Pflichten der Bürgerinnen und Bürger,</a:t>
            </a:r>
          </a:p>
          <a:p>
            <a:pPr marL="365125" indent="-365125">
              <a:spcBef>
                <a:spcPts val="0"/>
              </a:spcBef>
              <a:tabLst>
                <a:tab pos="365125" algn="l"/>
              </a:tabLst>
            </a:pPr>
            <a:r>
              <a:rPr lang="de-CH" sz="1700" b="0" dirty="0"/>
              <a:t>	Beziehungen zu anderen Staaten</a:t>
            </a:r>
          </a:p>
        </p:txBody>
      </p:sp>
      <p:sp>
        <p:nvSpPr>
          <p:cNvPr id="5" name="Text Box 73">
            <a:extLst>
              <a:ext uri="{FF2B5EF4-FFF2-40B4-BE49-F238E27FC236}">
                <a16:creationId xmlns:a16="http://schemas.microsoft.com/office/drawing/2014/main" id="{4F1B1F2F-3918-2E8E-0C5B-60B8BB93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664" y="2304299"/>
            <a:ext cx="9239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de-CH" sz="1700" b="0" dirty="0"/>
              <a:t>Staat</a:t>
            </a:r>
          </a:p>
        </p:txBody>
      </p:sp>
      <p:sp>
        <p:nvSpPr>
          <p:cNvPr id="6" name="Text Box 75">
            <a:extLst>
              <a:ext uri="{FF2B5EF4-FFF2-40B4-BE49-F238E27FC236}">
                <a16:creationId xmlns:a16="http://schemas.microsoft.com/office/drawing/2014/main" id="{51D0854D-5920-4FEB-357A-111D94C5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39" y="5410563"/>
            <a:ext cx="25155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700" b="0" dirty="0"/>
              <a:t>Unternehmungen</a:t>
            </a:r>
            <a:br>
              <a:rPr lang="de-CH" sz="1700" b="0" dirty="0"/>
            </a:br>
            <a:r>
              <a:rPr lang="de-CH" sz="1700" b="0" dirty="0"/>
              <a:t>(juristische Personen)</a:t>
            </a:r>
          </a:p>
        </p:txBody>
      </p:sp>
      <p:sp>
        <p:nvSpPr>
          <p:cNvPr id="7" name="Text Box 76">
            <a:extLst>
              <a:ext uri="{FF2B5EF4-FFF2-40B4-BE49-F238E27FC236}">
                <a16:creationId xmlns:a16="http://schemas.microsoft.com/office/drawing/2014/main" id="{CAA0BBD5-9DCE-8C0A-FC98-27154723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39" y="3337291"/>
            <a:ext cx="20261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700" b="0" dirty="0"/>
              <a:t>andere Staaten</a:t>
            </a:r>
            <a:br>
              <a:rPr lang="de-CH" sz="1700" b="0" dirty="0"/>
            </a:br>
            <a:r>
              <a:rPr lang="de-CH" sz="1700" b="0" dirty="0"/>
              <a:t>(Staatsverträge)</a:t>
            </a:r>
          </a:p>
        </p:txBody>
      </p:sp>
      <p:sp>
        <p:nvSpPr>
          <p:cNvPr id="8" name="Text Box 75">
            <a:extLst>
              <a:ext uri="{FF2B5EF4-FFF2-40B4-BE49-F238E27FC236}">
                <a16:creationId xmlns:a16="http://schemas.microsoft.com/office/drawing/2014/main" id="{1EADA52E-6C6E-EACE-8E3A-428BCABE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097" y="5474438"/>
            <a:ext cx="234141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700" b="0" dirty="0"/>
              <a:t>Bürgerinnen und Bürger</a:t>
            </a:r>
          </a:p>
          <a:p>
            <a:pPr>
              <a:spcBef>
                <a:spcPts val="0"/>
              </a:spcBef>
            </a:pPr>
            <a:r>
              <a:rPr lang="de-CH" sz="1700" b="0" dirty="0"/>
              <a:t>(natürliche Personen)</a:t>
            </a:r>
          </a:p>
        </p:txBody>
      </p:sp>
      <p:cxnSp>
        <p:nvCxnSpPr>
          <p:cNvPr id="9" name="Gerade Verbindung mit Pfeil 23">
            <a:extLst>
              <a:ext uri="{FF2B5EF4-FFF2-40B4-BE49-F238E27FC236}">
                <a16:creationId xmlns:a16="http://schemas.microsoft.com/office/drawing/2014/main" id="{5846B6BB-241F-6A8A-81DE-20940534DE1E}"/>
              </a:ext>
            </a:extLst>
          </p:cNvPr>
          <p:cNvCxnSpPr>
            <a:cxnSpLocks/>
          </p:cNvCxnSpPr>
          <p:nvPr/>
        </p:nvCxnSpPr>
        <p:spPr bwMode="auto">
          <a:xfrm>
            <a:off x="5377641" y="3179503"/>
            <a:ext cx="1551060" cy="11239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10" name="Gerade Verbindung mit Pfeil 24">
            <a:extLst>
              <a:ext uri="{FF2B5EF4-FFF2-40B4-BE49-F238E27FC236}">
                <a16:creationId xmlns:a16="http://schemas.microsoft.com/office/drawing/2014/main" id="{1C06470A-07F2-3492-CDC9-479E290C609D}"/>
              </a:ext>
            </a:extLst>
          </p:cNvPr>
          <p:cNvCxnSpPr>
            <a:cxnSpLocks/>
          </p:cNvCxnSpPr>
          <p:nvPr/>
        </p:nvCxnSpPr>
        <p:spPr bwMode="auto">
          <a:xfrm>
            <a:off x="4737582" y="3266090"/>
            <a:ext cx="0" cy="14687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11" name="Gerade Verbindung mit Pfeil 25">
            <a:extLst>
              <a:ext uri="{FF2B5EF4-FFF2-40B4-BE49-F238E27FC236}">
                <a16:creationId xmlns:a16="http://schemas.microsoft.com/office/drawing/2014/main" id="{098E17BD-F431-43B0-B840-4467B092150F}"/>
              </a:ext>
            </a:extLst>
          </p:cNvPr>
          <p:cNvCxnSpPr>
            <a:cxnSpLocks/>
          </p:cNvCxnSpPr>
          <p:nvPr/>
        </p:nvCxnSpPr>
        <p:spPr bwMode="auto">
          <a:xfrm>
            <a:off x="5377641" y="2554547"/>
            <a:ext cx="19281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pic>
        <p:nvPicPr>
          <p:cNvPr id="13" name="Bild 2" descr="ppt_buerger.jpg">
            <a:extLst>
              <a:ext uri="{FF2B5EF4-FFF2-40B4-BE49-F238E27FC236}">
                <a16:creationId xmlns:a16="http://schemas.microsoft.com/office/drawing/2014/main" id="{98952DBB-D8AF-8B12-1283-23A2C61E8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24" y="4849483"/>
            <a:ext cx="1547664" cy="624955"/>
          </a:xfrm>
          <a:prstGeom prst="rect">
            <a:avLst/>
          </a:prstGeom>
        </p:spPr>
      </p:pic>
      <p:pic>
        <p:nvPicPr>
          <p:cNvPr id="14" name="Bild 3" descr="ppt_unternehmen.jpg">
            <a:extLst>
              <a:ext uri="{FF2B5EF4-FFF2-40B4-BE49-F238E27FC236}">
                <a16:creationId xmlns:a16="http://schemas.microsoft.com/office/drawing/2014/main" id="{7EB4FA2C-B69D-E68F-D160-A7D79E982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39" y="4278384"/>
            <a:ext cx="1648698" cy="1047336"/>
          </a:xfrm>
          <a:prstGeom prst="rect">
            <a:avLst/>
          </a:prstGeom>
        </p:spPr>
      </p:pic>
      <p:pic>
        <p:nvPicPr>
          <p:cNvPr id="15" name="Bild 4" descr="ppt_weltkarte.jpg">
            <a:extLst>
              <a:ext uri="{FF2B5EF4-FFF2-40B4-BE49-F238E27FC236}">
                <a16:creationId xmlns:a16="http://schemas.microsoft.com/office/drawing/2014/main" id="{5CD8A719-AD3C-B73E-DDE5-554198E79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50" y="2148789"/>
            <a:ext cx="2026151" cy="1117301"/>
          </a:xfrm>
          <a:prstGeom prst="rect">
            <a:avLst/>
          </a:prstGeom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F827F645-0FED-4C8B-9F96-A3E3E115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Öffentliches Recht</a:t>
            </a:r>
          </a:p>
        </p:txBody>
      </p:sp>
    </p:spTree>
    <p:extLst>
      <p:ext uri="{BB962C8B-B14F-4D97-AF65-F5344CB8AC3E}">
        <p14:creationId xmlns:p14="http://schemas.microsoft.com/office/powerpoint/2010/main" val="31922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57437DA3-095E-F0F0-E021-12E84B12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62" y="1248918"/>
            <a:ext cx="5220000" cy="5141009"/>
          </a:xfrm>
          <a:prstGeom prst="rect">
            <a:avLst/>
          </a:prstGeom>
        </p:spPr>
      </p:pic>
      <p:sp>
        <p:nvSpPr>
          <p:cNvPr id="5" name="Text Box 39">
            <a:extLst>
              <a:ext uri="{FF2B5EF4-FFF2-40B4-BE49-F238E27FC236}">
                <a16:creationId xmlns:a16="http://schemas.microsoft.com/office/drawing/2014/main" id="{9BB9F1AA-3AD8-246F-C81A-520166CF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Rechtsvorschriften des öffentlichen Rechts</a:t>
            </a:r>
          </a:p>
        </p:txBody>
      </p:sp>
    </p:spTree>
    <p:extLst>
      <p:ext uri="{BB962C8B-B14F-4D97-AF65-F5344CB8AC3E}">
        <p14:creationId xmlns:p14="http://schemas.microsoft.com/office/powerpoint/2010/main" val="12247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>
            <a:extLst>
              <a:ext uri="{FF2B5EF4-FFF2-40B4-BE49-F238E27FC236}">
                <a16:creationId xmlns:a16="http://schemas.microsoft.com/office/drawing/2014/main" id="{03A754C6-89FB-005D-49ED-95358EA2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71" y="1309534"/>
            <a:ext cx="72239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6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274638" indent="-274638">
              <a:spcBef>
                <a:spcPts val="0"/>
              </a:spcBef>
              <a:buFont typeface="Wingdings" pitchFamily="2" charset="2"/>
              <a:buChar char="à"/>
            </a:pPr>
            <a:r>
              <a:rPr lang="de-CH" sz="1800" b="0" dirty="0">
                <a:sym typeface="Wingdings" pitchFamily="2" charset="2"/>
              </a:rPr>
              <a:t>Rechtsb</a:t>
            </a:r>
            <a:r>
              <a:rPr lang="de-CH" sz="1800" b="0" dirty="0"/>
              <a:t>eziehungen zwischen Einzelpersonen, </a:t>
            </a:r>
          </a:p>
          <a:p>
            <a:pPr marL="274638" indent="-274638">
              <a:spcBef>
                <a:spcPts val="0"/>
              </a:spcBef>
            </a:pPr>
            <a:r>
              <a:rPr lang="de-CH" sz="1800" b="0" dirty="0"/>
              <a:t>	zwischen Personengruppen (Unternehmungen)</a:t>
            </a:r>
          </a:p>
          <a:p>
            <a:pPr marL="274638" indent="-274638">
              <a:spcBef>
                <a:spcPts val="0"/>
              </a:spcBef>
            </a:pPr>
            <a:r>
              <a:rPr lang="de-CH" sz="1800" b="0" dirty="0"/>
              <a:t>	und Einzelpersonen</a:t>
            </a: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B6BEC982-4A12-6D71-9577-E595C794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775" y="2203294"/>
            <a:ext cx="3061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de-CH" sz="1800" b="0" dirty="0"/>
              <a:t>Privatperson</a:t>
            </a:r>
            <a:br>
              <a:rPr lang="de-CH" sz="1800" b="0" dirty="0"/>
            </a:br>
            <a:r>
              <a:rPr lang="de-CH" sz="1800" b="0" dirty="0"/>
              <a:t>(natürliche Person)</a:t>
            </a:r>
          </a:p>
        </p:txBody>
      </p:sp>
      <p:sp>
        <p:nvSpPr>
          <p:cNvPr id="4" name="Text Box 73">
            <a:extLst>
              <a:ext uri="{FF2B5EF4-FFF2-40B4-BE49-F238E27FC236}">
                <a16:creationId xmlns:a16="http://schemas.microsoft.com/office/drawing/2014/main" id="{7EA92E4A-3D0B-BB1F-7F9F-F940A3D9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170" y="4785190"/>
            <a:ext cx="375668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de-CH" sz="1800" b="0" dirty="0"/>
              <a:t>Privatpersonen</a:t>
            </a:r>
            <a:br>
              <a:rPr lang="de-CH" sz="1800" b="0" dirty="0"/>
            </a:br>
            <a:r>
              <a:rPr lang="de-CH" sz="1800" b="0" dirty="0"/>
              <a:t>(natürliche Personen)</a:t>
            </a:r>
          </a:p>
          <a:p>
            <a:r>
              <a:rPr lang="de-CH" sz="1800" b="0" dirty="0"/>
              <a:t>Familien</a:t>
            </a:r>
          </a:p>
        </p:txBody>
      </p:sp>
      <p:sp>
        <p:nvSpPr>
          <p:cNvPr id="5" name="Text Box 73">
            <a:extLst>
              <a:ext uri="{FF2B5EF4-FFF2-40B4-BE49-F238E27FC236}">
                <a16:creationId xmlns:a16="http://schemas.microsoft.com/office/drawing/2014/main" id="{B78D9A7E-0B63-9B23-8B78-4241249C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234" y="5711112"/>
            <a:ext cx="4301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CH" sz="1800" b="0" dirty="0"/>
              <a:t>Unternehmungen</a:t>
            </a:r>
            <a:br>
              <a:rPr lang="de-CH" sz="1800" b="0" dirty="0"/>
            </a:br>
            <a:r>
              <a:rPr lang="de-CH" sz="1800" b="0" dirty="0"/>
              <a:t>(juristische Personen)</a:t>
            </a:r>
          </a:p>
        </p:txBody>
      </p:sp>
      <p:cxnSp>
        <p:nvCxnSpPr>
          <p:cNvPr id="6" name="Gerade Verbindung mit Pfeil 21">
            <a:extLst>
              <a:ext uri="{FF2B5EF4-FFF2-40B4-BE49-F238E27FC236}">
                <a16:creationId xmlns:a16="http://schemas.microsoft.com/office/drawing/2014/main" id="{8E430600-69AB-10A8-E3AA-9F7237926891}"/>
              </a:ext>
            </a:extLst>
          </p:cNvPr>
          <p:cNvCxnSpPr>
            <a:cxnSpLocks/>
          </p:cNvCxnSpPr>
          <p:nvPr/>
        </p:nvCxnSpPr>
        <p:spPr bwMode="auto">
          <a:xfrm>
            <a:off x="5997594" y="3037350"/>
            <a:ext cx="1463393" cy="7091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6A6A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7" name="Gerade Verbindung mit Pfeil 22">
            <a:extLst>
              <a:ext uri="{FF2B5EF4-FFF2-40B4-BE49-F238E27FC236}">
                <a16:creationId xmlns:a16="http://schemas.microsoft.com/office/drawing/2014/main" id="{F56D7DC8-8C10-33D0-E35C-2F4655B7641E}"/>
              </a:ext>
            </a:extLst>
          </p:cNvPr>
          <p:cNvCxnSpPr/>
          <p:nvPr/>
        </p:nvCxnSpPr>
        <p:spPr bwMode="auto">
          <a:xfrm flipH="1">
            <a:off x="4879267" y="3318824"/>
            <a:ext cx="533673" cy="1132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6A6A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8" name="Gerade Verbindung mit Pfeil 23">
            <a:extLst>
              <a:ext uri="{FF2B5EF4-FFF2-40B4-BE49-F238E27FC236}">
                <a16:creationId xmlns:a16="http://schemas.microsoft.com/office/drawing/2014/main" id="{16B9F2B0-CFF4-6098-B0EB-E4742F4A2698}"/>
              </a:ext>
            </a:extLst>
          </p:cNvPr>
          <p:cNvCxnSpPr/>
          <p:nvPr/>
        </p:nvCxnSpPr>
        <p:spPr bwMode="auto">
          <a:xfrm flipH="1">
            <a:off x="5842551" y="4360056"/>
            <a:ext cx="1647965" cy="5795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6A6A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9" name="Text Box 73">
            <a:extLst>
              <a:ext uri="{FF2B5EF4-FFF2-40B4-BE49-F238E27FC236}">
                <a16:creationId xmlns:a16="http://schemas.microsoft.com/office/drawing/2014/main" id="{0B7E2590-C5AA-1E2A-BA99-B367EF38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632" y="2203294"/>
            <a:ext cx="3071707" cy="584775"/>
          </a:xfrm>
          <a:prstGeom prst="rect">
            <a:avLst/>
          </a:prstGeom>
          <a:solidFill>
            <a:srgbClr val="F9CE84"/>
          </a:solidFill>
          <a:ln>
            <a:solidFill>
              <a:schemeClr val="tx1"/>
            </a:solidFill>
          </a:ln>
          <a:effectLst/>
        </p:spPr>
        <p:txBody>
          <a:bodyPr wrap="square" lIns="108000" rIns="54000">
            <a:spAutoFit/>
          </a:bodyPr>
          <a:lstStyle>
            <a:defPPr>
              <a:defRPr lang="de-CH"/>
            </a:defPPr>
            <a:lvl1pPr eaLnBrk="1" hangingPunct="1">
              <a:spcBef>
                <a:spcPct val="25000"/>
              </a:spcBef>
              <a:defRPr sz="1400" b="1">
                <a:effectLst/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CH" sz="1600" b="0" dirty="0"/>
              <a:t>Grundsatz:</a:t>
            </a:r>
          </a:p>
          <a:p>
            <a:pPr marL="358775" indent="-358775">
              <a:spcBef>
                <a:spcPts val="0"/>
              </a:spcBef>
            </a:pPr>
            <a:r>
              <a:rPr lang="de-CH" sz="1600" b="0" dirty="0"/>
              <a:t>«Ohne Kläger – kein Richter»</a:t>
            </a:r>
          </a:p>
        </p:txBody>
      </p:sp>
      <p:sp>
        <p:nvSpPr>
          <p:cNvPr id="11" name="Rechteck 28">
            <a:extLst>
              <a:ext uri="{FF2B5EF4-FFF2-40B4-BE49-F238E27FC236}">
                <a16:creationId xmlns:a16="http://schemas.microsoft.com/office/drawing/2014/main" id="{F265A655-A09D-A2A9-61C2-3FC22C624E32}"/>
              </a:ext>
            </a:extLst>
          </p:cNvPr>
          <p:cNvSpPr/>
          <p:nvPr/>
        </p:nvSpPr>
        <p:spPr>
          <a:xfrm>
            <a:off x="4807644" y="4478280"/>
            <a:ext cx="281719" cy="141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Bild 29" descr="ppt_unternehmen.jpg">
            <a:extLst>
              <a:ext uri="{FF2B5EF4-FFF2-40B4-BE49-F238E27FC236}">
                <a16:creationId xmlns:a16="http://schemas.microsoft.com/office/drawing/2014/main" id="{34027C8A-A2AB-4E11-8FC0-82414FF1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69" y="4574777"/>
            <a:ext cx="1586217" cy="1007645"/>
          </a:xfrm>
          <a:prstGeom prst="rect">
            <a:avLst/>
          </a:prstGeom>
        </p:spPr>
      </p:pic>
      <p:pic>
        <p:nvPicPr>
          <p:cNvPr id="13" name="Bild 1" descr="ppt_privatperson.jpg">
            <a:extLst>
              <a:ext uri="{FF2B5EF4-FFF2-40B4-BE49-F238E27FC236}">
                <a16:creationId xmlns:a16="http://schemas.microsoft.com/office/drawing/2014/main" id="{CBE99E6E-4009-8620-ADE6-2106CCAB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02" y="2431109"/>
            <a:ext cx="469338" cy="945788"/>
          </a:xfrm>
          <a:prstGeom prst="rect">
            <a:avLst/>
          </a:prstGeom>
        </p:spPr>
      </p:pic>
      <p:pic>
        <p:nvPicPr>
          <p:cNvPr id="14" name="Bild 3" descr="ppt_privatpersonen.jpg">
            <a:extLst>
              <a:ext uri="{FF2B5EF4-FFF2-40B4-BE49-F238E27FC236}">
                <a16:creationId xmlns:a16="http://schemas.microsoft.com/office/drawing/2014/main" id="{12F81F1D-3386-921D-9118-0F3F77973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81" y="3744647"/>
            <a:ext cx="1373515" cy="959142"/>
          </a:xfrm>
          <a:prstGeom prst="rect">
            <a:avLst/>
          </a:prstGeom>
        </p:spPr>
      </p:pic>
      <p:sp>
        <p:nvSpPr>
          <p:cNvPr id="15" name="Text Box 39">
            <a:extLst>
              <a:ext uri="{FF2B5EF4-FFF2-40B4-BE49-F238E27FC236}">
                <a16:creationId xmlns:a16="http://schemas.microsoft.com/office/drawing/2014/main" id="{F435B66B-2A9F-F51F-BE80-B0BC0FD5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Privates Recht</a:t>
            </a:r>
          </a:p>
        </p:txBody>
      </p:sp>
    </p:spTree>
    <p:extLst>
      <p:ext uri="{BB962C8B-B14F-4D97-AF65-F5344CB8AC3E}">
        <p14:creationId xmlns:p14="http://schemas.microsoft.com/office/powerpoint/2010/main" val="40893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>
            <a:extLst>
              <a:ext uri="{FF2B5EF4-FFF2-40B4-BE49-F238E27FC236}">
                <a16:creationId xmlns:a16="http://schemas.microsoft.com/office/drawing/2014/main" id="{106865CE-D8C2-74A1-A2C9-AD125744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27" y="1223926"/>
            <a:ext cx="7281095" cy="5173166"/>
          </a:xfrm>
          <a:prstGeom prst="rect">
            <a:avLst/>
          </a:prstGeom>
        </p:spPr>
      </p:pic>
      <p:sp>
        <p:nvSpPr>
          <p:cNvPr id="4" name="Text Box 39">
            <a:extLst>
              <a:ext uri="{FF2B5EF4-FFF2-40B4-BE49-F238E27FC236}">
                <a16:creationId xmlns:a16="http://schemas.microsoft.com/office/drawing/2014/main" id="{EBE6DD10-1FB7-4225-14D1-10884F2B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4" y="763845"/>
            <a:ext cx="10378116" cy="431800"/>
          </a:xfrm>
          <a:prstGeom prst="rect">
            <a:avLst/>
          </a:prstGeom>
          <a:solidFill>
            <a:srgbClr val="DDDEDD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e-CH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Rechtsvorschriften des privaten Rechts</a:t>
            </a:r>
          </a:p>
        </p:txBody>
      </p:sp>
    </p:spTree>
    <p:extLst>
      <p:ext uri="{BB962C8B-B14F-4D97-AF65-F5344CB8AC3E}">
        <p14:creationId xmlns:p14="http://schemas.microsoft.com/office/powerpoint/2010/main" val="24636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Breitbild</PresentationFormat>
  <Paragraphs>49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Comic Sans MS</vt:lpstr>
      <vt:lpstr>Frutiger Next Pro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akther</dc:creator>
  <cp:lastModifiedBy>Urs Saxer - STR Teachware GmbH</cp:lastModifiedBy>
  <cp:revision>108</cp:revision>
  <cp:lastPrinted>2026-04-23T18:40:43Z</cp:lastPrinted>
  <dcterms:created xsi:type="dcterms:W3CDTF">2024-04-29T05:04:47Z</dcterms:created>
  <dcterms:modified xsi:type="dcterms:W3CDTF">2026-04-26T19:23:31Z</dcterms:modified>
</cp:coreProperties>
</file>