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8"/>
  </p:notesMasterIdLst>
  <p:sldIdLst>
    <p:sldId id="493" r:id="rId4"/>
    <p:sldId id="494" r:id="rId5"/>
    <p:sldId id="495" r:id="rId6"/>
    <p:sldId id="48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D4F"/>
    <a:srgbClr val="A38138"/>
    <a:srgbClr val="006081"/>
    <a:srgbClr val="C31E25"/>
    <a:srgbClr val="C7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9"/>
    <p:restoredTop sz="86310"/>
  </p:normalViewPr>
  <p:slideViewPr>
    <p:cSldViewPr snapToGrid="0" snapToObjects="1">
      <p:cViewPr varScale="1">
        <p:scale>
          <a:sx n="55" d="100"/>
          <a:sy n="55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29C-3570-2643-ABC7-6AE5ED3B7E38}" type="datetimeFigureOut">
              <a:rPr lang="de-CH" smtClean="0"/>
              <a:t>26.04.26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76A45-49A5-EF4B-B420-4B1A0664D3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007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AA2F7-B1AD-C099-0E0A-27ECB054A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E00E65-8D34-6AE6-AF20-FED0B01AB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4ED50-D19D-5ED3-9718-3EC292C9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E0A1-2A2B-9E45-AC6B-35BD24D63CEA}" type="datetime1">
              <a:rPr lang="de-CH" smtClean="0"/>
              <a:t>26.04.26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870BB6-0548-1398-8768-C3A1A3E5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53AEB1-D0DA-3543-96FB-B4145752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01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94839-4956-4BC6-705C-339C9821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0BFF-9F4A-890B-9EF9-65077706A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CB918E-E40A-34C7-9D61-7F1D5ED7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DDB1-4579-DC47-96EC-10BCA31D5534}" type="datetime1">
              <a:rPr lang="de-CH" smtClean="0"/>
              <a:t>26.04.26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CBD878-74BD-5B5B-04CA-FAE14AA5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DD3C69-6200-4F88-06BF-C6F96C90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420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AFC68C-20DD-9FDC-9AEA-115389C69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415D65-7DC1-159D-FF97-7D3FC2A63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BFA6D-2FAA-A957-3F1E-9892F1A4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B2D3-38F1-8C46-8B11-23771D9C7602}" type="datetime1">
              <a:rPr lang="de-CH" smtClean="0"/>
              <a:t>26.04.26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72D0DE-CFFC-524A-76B7-E55FC333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63C250-DD3A-27D2-69DE-72912F42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68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F2026-6F5E-200B-4D5B-7217B9A81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BCA6EB-AAEA-4A8B-BDDC-E6CA4AF46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C38FB8-449E-F49F-953D-A42D9C27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660-E89F-3146-8589-35318CACE270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EEFC49-FBCD-E946-607E-D24CCE26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B5BA9A-409E-3311-5655-EC95BBD3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38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FDA7F-0775-B961-5B3C-86D3E2A9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D31EDA-DEFB-A4AF-FC4B-09603B1A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73A9BE-60F0-DDCF-7A9D-E570B4C6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ABB-E124-CB49-9DE9-A625A4B0E642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943CE7-9D2E-AD2C-FEC7-68C0CCB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6409D4-E91C-1827-9AD5-0A227499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74D13-B112-CC58-CCFB-5F39517E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4CE06F-976B-05C7-B42E-01688705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09A295-D42E-F267-5CF0-2D7CC39C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DB2F-ACD1-354D-B278-861C21945193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BEFBD6-9F34-BD58-A33E-5D25D340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DCA0D4-B7F3-B111-F44F-46F58E4D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27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0397D-FC3B-7EE8-E9CA-1A327255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13C40B-577F-7C9D-A304-A3257B1A0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565D70-E7AA-439B-38B2-112509C18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E07DD2-6910-1E28-EEF7-9AB3073F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F6A5-94E1-9443-B9D6-BB372C0B10B8}" type="datetime1">
              <a:rPr lang="de-CH" smtClean="0"/>
              <a:t>26.04.26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60C87E-1DA0-BDED-9065-9E04993F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E95630-8D9C-485E-B352-991F9327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73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4B027-B271-3C24-532F-DA3C9DA5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EC2CA1-FAB0-8519-76E3-7619100B5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270653-0E22-9EBB-1F62-F105248D2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D3B605-DFC8-A1DA-D980-DCF6C0345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017BF7-2195-7302-62E6-11814F901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2BB1E4-CB54-6A0F-4634-CBC24840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913-E7DF-524F-86F4-5B9C57C51A11}" type="datetime1">
              <a:rPr lang="de-CH" smtClean="0"/>
              <a:t>26.04.26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9FBD00E-FF65-84A4-6B65-5A10E0DD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C7256A-543B-1152-4DAA-AAA48271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DB470-E7E0-A2E3-4314-9FC4C82F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8C564A-FDF5-2D64-58FD-E9F29485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7BDE-F6B6-DC42-BC0F-B3077A8F60C9}" type="datetime1">
              <a:rPr lang="de-CH" smtClean="0"/>
              <a:t>26.04.26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696233-8107-1B34-DB8D-2507A8E1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07B5F-DE86-41C4-64C8-3875A01D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65B5C7-7FBA-CE98-B86B-4AD24C5E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A23-1C22-2B4A-AB26-8500691A90F3}" type="datetime1">
              <a:rPr lang="de-CH" smtClean="0"/>
              <a:t>26.04.26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9AFD42-EC76-1C67-ACC0-3701CC91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3E303D-E3B4-484F-0BAE-AC4751E5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80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08A63-1EE8-9389-09D0-744A2476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097AE-5B27-A8EC-E560-DF368727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FCC8DD-9072-7368-FAED-1B90FB312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57A3DD-F1FB-ABB5-45D1-A0A0E394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28E7-B810-334A-9CD0-198E6AED6C9A}" type="datetime1">
              <a:rPr lang="de-CH" smtClean="0"/>
              <a:t>26.04.26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9B8811-1D9C-31CE-3A32-F84A0A01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7EEA73-A741-2CA8-7AD6-3C7AD8D5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64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39F23-6216-3F7C-8A6B-B3E8C19C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E9473-AB9B-34DC-5E31-322562533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EA731A-0768-54FB-F81C-A7764BF5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80BD-7322-FA4C-BCC8-4BA83689883B}" type="datetime1">
              <a:rPr lang="de-CH" smtClean="0"/>
              <a:t>26.04.26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A8D5AE-669D-91AE-56BD-4D93D28A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98352-2F50-83CC-F97F-CFB9778C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333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134C2-D23D-CA43-1A08-00B86AB0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5F20225-B23C-6628-122A-347A7D062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FF1E7D-8D1D-07B0-1A62-2AC679CC8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F2FCAC-5AAA-7280-E9B9-7D396593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E22C-D44F-F246-BF97-D0C3CCBE06BD}" type="datetime1">
              <a:rPr lang="de-CH" smtClean="0"/>
              <a:t>26.04.26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2D1578-9AB8-42AB-B09D-79B9F908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2D6661-2CED-1D8B-3B13-8A93F356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981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60671-D475-6237-C942-0191BA96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EBAE82-A2AD-C3FE-20BB-A732A6085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5700E5-0DB5-5DA9-8E2C-1B5D1976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07B-282A-9744-A4D6-A3B2BD5E95A5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EE5DB1-B1F9-5B0B-C3B4-85B02FB5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67F09C-FB5B-823F-87FD-88DDD527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55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588AE9-CF74-F6A3-685E-ADA0A973D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9E13ED-D2A9-3C4C-6B52-9255CD8DA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3AF1CC-ADF4-511F-4820-B15AD51C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8C98-F33A-9941-BD81-A0CC3DA089F4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29702F-3A60-6235-C2E7-510A04D2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5922ED-AC6A-81F5-2500-5270BE4B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541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50AEE-7E23-2D9A-24CD-1C1C2EA81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BCD69-369D-6AC7-1F6A-DF5F726E8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A4F2C9-0C26-0DDF-E153-786A0EB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7E19-ECA1-1F4E-98C5-B733632E53BF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6268A7-77A4-6700-4E78-D2A4508B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4C0202-1862-90D7-C857-208FA3CF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573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09D49-8409-C63E-E5CA-B21E2891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B67C9-E656-E816-2E64-CB55A81E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BA5AD-6CB6-62C0-527D-7FB2737D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4FF5-E066-8B41-9483-451A955A22AC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0B98B4-181B-B5DC-E50A-CE1AECE0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D8E6C3-2051-27F8-CB6A-630FEB56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901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30A93-EA06-F563-8992-03CFEB36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A8BFAF-24AB-2660-296E-C036CB1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3C039-2CC8-7180-05CB-5C20B7E9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14A-E82A-FE40-8EEC-840452D8C6FF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222E88-847D-8C88-5AC2-C5823665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3F08D8-6B6C-5757-7729-2A5CDA4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21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65845-9694-3FB2-5297-DF4A127B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10D9D1-9888-C02A-9B7B-4B32C0DD8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C82E97-2DE2-D9C4-D7B7-82EB66F3E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0577D-F849-8BD3-5238-65DC29E2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B99F-77EC-3C42-B443-C4CC48F858E7}" type="datetime1">
              <a:rPr lang="de-CH" smtClean="0"/>
              <a:t>26.04.26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F71951-D6A1-AD8B-DE58-AC306EF6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4EAF07-00B1-0596-3F11-AA89F195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006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A9CF4-BEE8-58CA-C219-52ABBF96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BDAB3F-3F54-EAD8-D156-9EE71885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151616-E40A-1A0F-EBD4-016DABEDC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2A41DE-8EEB-D06E-5D0C-A05442D12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F392D4-0A0A-97B6-0EE4-4834C47B3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DCFB47-6E1E-6E86-E6C1-EE366FEE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137-2B95-414F-93C7-4593FDAA2B7B}" type="datetime1">
              <a:rPr lang="de-CH" smtClean="0"/>
              <a:t>26.04.26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B173F6-0CF8-5CA3-B36F-78F78ABB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EC3D91-941B-DE79-8EE9-C73B4BB3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462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ED58B-3B72-7BE6-18E1-7828CF96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7F9901-7782-734D-4EA2-BE87D7D6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522A-96AB-C54D-8187-18E53459ED54}" type="datetime1">
              <a:rPr lang="de-CH" smtClean="0"/>
              <a:t>26.04.26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14D90B-CEB4-EB57-0FC5-820181EC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6873DB-582D-BABA-834C-B9FE222B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772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54CEFF-384F-6493-9E41-E10E2D7E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034F-B583-F644-B932-395286FF5781}" type="datetime1">
              <a:rPr lang="de-CH" smtClean="0"/>
              <a:t>26.04.26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36B44F-852E-1829-A056-F302FA71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669E6A-E3A3-41E1-0E38-76A72A27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7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DB874-A74F-AD8A-B745-69DB7B22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0AFBAC-FB4E-08D4-9B97-0EF0061D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549ED-815F-83E6-CF6B-619B23D9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1F62-88AB-0440-8890-D05931382408}" type="datetime1">
              <a:rPr lang="de-CH" smtClean="0"/>
              <a:t>26.04.26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533AD0-10B4-4D6F-1135-729A152A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07FE6E-650C-8FDB-F505-11F6810F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7106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4EE93-65AD-7A05-D829-0773EFF3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D0459F-C587-3E36-868B-83C6D6FC0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D033AB-0846-635E-C222-1CCC97CE6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C40A87-0F20-720F-8256-10FA12CD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2843-AB47-B945-AAEE-536AAD289164}" type="datetime1">
              <a:rPr lang="de-CH" smtClean="0"/>
              <a:t>26.04.26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FEAFB-5828-5F44-2E29-9A4511FA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5D3E14-A955-1E12-F0DD-6EBCE8E4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206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70008-37E0-706E-FDD9-9B009C24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242AC8-4C8E-9D2C-DCAD-CC3F00723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F1B120-1174-DF23-6FCC-F2AFE1104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CB8EAE-EE6B-9A44-4CF9-10B3F66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94F6-83B0-E744-9397-EE6BD92A45CB}" type="datetime1">
              <a:rPr lang="de-CH" smtClean="0"/>
              <a:t>26.04.26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AF2BCA-F651-D865-E317-2FCBC424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E049B2-D80C-1D66-A26E-CFAABDD3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125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20D7D-58E9-4A64-EF70-3C3D57BC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F27AC0-88D5-E879-A5E8-B3EF42759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7990E5-6C88-DD60-F5AC-770F259B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9D6B-0FDB-EF41-A9B7-09E584B74F1D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5CF2E4-B89C-69A5-600D-6310EE80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37B810-0301-1B9A-9A2B-0A63DF21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384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CB2310-2248-63FF-55B8-DFAA1058A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95B9CB-CCD4-7D32-8712-63BC8FB3A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53BE23-F4B9-9F27-B80F-59113AC1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3E9A-3BFB-5742-8813-C2566F0018ED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B810E0-9182-E0AE-D103-D1A9E849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7DE880-1791-3978-882D-B691C9E5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57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BF1C9-8B88-EC36-3028-26BBE4C7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D49A25-1078-0AE8-CC9B-C54BDE36B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EB695C-74DA-EAEE-B9E0-38F9189D2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E63E39-4F8F-C15C-9F0B-71918850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F43-BF0C-BE4B-8FF6-B063B1BB1339}" type="datetime1">
              <a:rPr lang="de-CH" smtClean="0"/>
              <a:t>26.04.26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5ACDCB-204F-D6FA-81B7-97808220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D82DC0-A9BE-31A8-E670-F61DC38F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015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BC1D9-E568-B053-9BA1-4C960CC9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AC16FA-7BEE-B167-3797-0FE489F4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A0DA63-00B6-7662-B4FF-489A66EA9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DA8092-426D-0C53-E0D3-0190B47A7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1D6B5B-6F6C-0152-3E0A-F6DF63200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D246F25-789C-4FE1-B00E-614F550C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FE48-07DF-AA44-83B2-6712EAAF5D71}" type="datetime1">
              <a:rPr lang="de-CH" smtClean="0"/>
              <a:t>26.04.26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A37F71-B943-8ACC-FA94-01C97CCD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C91957-4A01-A5FF-47B9-EF00D7CE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48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0F519-BFEB-972E-28B0-3B5AE537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C8095F-25A6-2F27-E169-94941C98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80E-3E63-1C43-8A69-BA1C9BE49C6C}" type="datetime1">
              <a:rPr lang="de-CH" smtClean="0"/>
              <a:t>26.04.26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04B4AF-FE82-D48A-7786-9690391B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EF0236-B953-FB52-6C9A-C1034B50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381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D69B52-57FD-24F2-9BEB-59A10DC2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0768-F537-FC4D-810B-CCB51277593A}" type="datetime1">
              <a:rPr lang="de-CH" smtClean="0"/>
              <a:t>26.04.26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9CCDE3-43FF-2EE7-EECE-363D32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558F19-7C1D-DE70-8D06-1FA92785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60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1495A-5777-D3EC-585C-36A8C9B9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ACC077-F816-18E0-5EE9-276A56F82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1551D9-0DB3-C0C6-D8FE-7B0B46531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06D7F-0BF3-A7E1-B8A0-9991854A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719C-FF21-9848-BB79-58479D8C0213}" type="datetime1">
              <a:rPr lang="de-CH" smtClean="0"/>
              <a:t>26.04.26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D07CA8-4F3E-D32B-9348-311E9041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7FF0C1-CD24-E6F9-520D-0E29FC70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43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F29C2-CB03-9A6C-C25B-FDC0EA02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CB1439-38D1-6868-8C33-4C119F10F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04333D-A73A-CFD3-D7E6-123A60B75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EC834C-8A79-A99D-0DE3-353A8B0F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F6C1-B272-E245-BF5E-1BB79D82BFAA}" type="datetime1">
              <a:rPr lang="de-CH" smtClean="0"/>
              <a:t>26.04.26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CBF737-DEDE-A561-011D-D4B05674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532C99-BE20-AFA0-3328-0B42525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695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EA6953-F559-536A-7B50-3A34F686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A44D8D-1ED2-7DB1-0C39-2A8615266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D28BCD-B899-6563-A880-2A6388B6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DF74-F5DD-3A40-A63B-BD3BE4D38A88}" type="datetime1">
              <a:rPr lang="de-CH" smtClean="0"/>
              <a:t>26.04.26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BEDAC9-189E-1647-AEBE-8164A80C5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394569-C9D6-9E11-3080-CF5ED2C6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5889-2D79-C04C-A5EA-547B4F8477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50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5201839-324E-E450-1F6C-8EFE8847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63BED2-59F6-8541-B2D0-55D957651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BAD678-A353-3F34-167C-4A3A4F458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E984E7-B03D-9248-BE75-ACE0D1803103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B706FE-AAEE-F903-2CF9-18D183002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032F5-782F-B0FC-208B-6A6A4615E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A3022C-1043-3944-9C15-06AD4B1EC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7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106780-E882-5862-02E9-DDF9A337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5E78B2-9416-3C19-9B02-287B54B0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0078F-7503-F3EA-E5A8-0260477B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24A74B-3F3B-154E-9635-CCC348BC9A6C}" type="datetime1">
              <a:rPr lang="de-CH" smtClean="0"/>
              <a:t>26.04.26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2DEB3B-A3B8-0038-AA1E-A6EACDBB6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BC7B96-A643-6878-FB95-09B353294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116BBC-E5A6-884F-978C-99E7CC6D9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6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D2000-FEB1-1972-F04F-EDB79DDE6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EBB2C3-65E4-9105-8875-D09F31B5817C}"/>
              </a:ext>
            </a:extLst>
          </p:cNvPr>
          <p:cNvSpPr txBox="1"/>
          <p:nvPr/>
        </p:nvSpPr>
        <p:spPr>
          <a:xfrm>
            <a:off x="919762" y="158737"/>
            <a:ext cx="74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Politik, Wirtschaft, Ökologie – interdisziplinär denken und 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25D620C-06E8-BF80-D82D-BA29AC9BE695}"/>
              </a:ext>
            </a:extLst>
          </p:cNvPr>
          <p:cNvSpPr/>
          <p:nvPr/>
        </p:nvSpPr>
        <p:spPr>
          <a:xfrm>
            <a:off x="868680" y="880763"/>
            <a:ext cx="4250461" cy="5338338"/>
          </a:xfrm>
          <a:prstGeom prst="rect">
            <a:avLst/>
          </a:prstGeom>
          <a:solidFill>
            <a:srgbClr val="94C87B"/>
          </a:solidFill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6C130B-87EF-0624-B899-51478794D151}"/>
              </a:ext>
            </a:extLst>
          </p:cNvPr>
          <p:cNvSpPr/>
          <p:nvPr/>
        </p:nvSpPr>
        <p:spPr>
          <a:xfrm>
            <a:off x="1121910" y="1093218"/>
            <a:ext cx="3744000" cy="4860000"/>
          </a:xfrm>
          <a:prstGeom prst="rect">
            <a:avLst/>
          </a:prstGeom>
          <a:solidFill>
            <a:srgbClr val="CC879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0FCA66A-72F7-593E-887C-26C962E6E07E}"/>
              </a:ext>
            </a:extLst>
          </p:cNvPr>
          <p:cNvSpPr/>
          <p:nvPr/>
        </p:nvSpPr>
        <p:spPr>
          <a:xfrm>
            <a:off x="1121911" y="1100623"/>
            <a:ext cx="3743999" cy="108000"/>
          </a:xfrm>
          <a:prstGeom prst="rect">
            <a:avLst/>
          </a:prstGeom>
          <a:solidFill>
            <a:srgbClr val="9F2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600" b="1" dirty="0">
                <a:latin typeface="Frutiger Next Pro" panose="020B0503040204020203" pitchFamily="34" charset="77"/>
              </a:rPr>
              <a:t>RECHTSORDNUNG</a:t>
            </a:r>
            <a:endParaRPr lang="de-DE" dirty="0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4D5F175-E776-250F-F814-97455772F938}"/>
              </a:ext>
            </a:extLst>
          </p:cNvPr>
          <p:cNvGrpSpPr/>
          <p:nvPr/>
        </p:nvGrpSpPr>
        <p:grpSpPr>
          <a:xfrm>
            <a:off x="1589910" y="1323522"/>
            <a:ext cx="2808000" cy="1387729"/>
            <a:chOff x="1589910" y="1323522"/>
            <a:chExt cx="2808000" cy="138772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41ED615-745D-9667-8669-97D1082F3300}"/>
                </a:ext>
              </a:extLst>
            </p:cNvPr>
            <p:cNvSpPr/>
            <p:nvPr/>
          </p:nvSpPr>
          <p:spPr>
            <a:xfrm>
              <a:off x="1589910" y="1323522"/>
              <a:ext cx="2808000" cy="108000"/>
            </a:xfrm>
            <a:prstGeom prst="rect">
              <a:avLst/>
            </a:prstGeom>
            <a:solidFill>
              <a:srgbClr val="A3813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POLITISCHES SYSTEM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05E8CDA-26CB-56B9-AD81-6E9DA8CB64DE}"/>
                </a:ext>
              </a:extLst>
            </p:cNvPr>
            <p:cNvSpPr/>
            <p:nvPr/>
          </p:nvSpPr>
          <p:spPr>
            <a:xfrm>
              <a:off x="1589910" y="1434100"/>
              <a:ext cx="2808000" cy="1277151"/>
            </a:xfrm>
            <a:prstGeom prst="rect">
              <a:avLst/>
            </a:prstGeom>
            <a:solidFill>
              <a:srgbClr val="D3A54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C379A3B-E7E8-D9CD-8078-22BEC2FAAD31}"/>
                </a:ext>
              </a:extLst>
            </p:cNvPr>
            <p:cNvSpPr/>
            <p:nvPr/>
          </p:nvSpPr>
          <p:spPr>
            <a:xfrm>
              <a:off x="1693861" y="1697406"/>
              <a:ext cx="972000" cy="747282"/>
            </a:xfrm>
            <a:prstGeom prst="rect">
              <a:avLst/>
            </a:prstGeom>
            <a:solidFill>
              <a:srgbClr val="DCB4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Staat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DEDFB8C-B934-4627-A567-2FB21A53D683}"/>
                </a:ext>
              </a:extLst>
            </p:cNvPr>
            <p:cNvSpPr/>
            <p:nvPr/>
          </p:nvSpPr>
          <p:spPr>
            <a:xfrm>
              <a:off x="3172971" y="1697406"/>
              <a:ext cx="1080000" cy="752582"/>
            </a:xfrm>
            <a:prstGeom prst="rect">
              <a:avLst/>
            </a:prstGeom>
            <a:solidFill>
              <a:srgbClr val="DCB4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Staatsbürger</a:t>
              </a:r>
            </a:p>
          </p:txBody>
        </p:sp>
        <p:pic>
          <p:nvPicPr>
            <p:cNvPr id="16" name="Grafik 15" descr="Ein Bild, das Kleidung, Person, Frau, Lernen enthält.&#10;&#10;KI-generierte Inhalte können fehlerhaft sein.">
              <a:extLst>
                <a:ext uri="{FF2B5EF4-FFF2-40B4-BE49-F238E27FC236}">
                  <a16:creationId xmlns:a16="http://schemas.microsoft.com/office/drawing/2014/main" id="{3E1B6434-E8E3-B093-A6B0-DFB1E56D5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674" y="1858969"/>
              <a:ext cx="774593" cy="504869"/>
            </a:xfrm>
            <a:prstGeom prst="rect">
              <a:avLst/>
            </a:prstGeom>
          </p:spPr>
        </p:pic>
        <p:pic>
          <p:nvPicPr>
            <p:cNvPr id="17" name="Grafik 16" descr="Ein Bild, das Gebäude, Klassische Architektur, Regierungsgebäude, Palast enthält.&#10;&#10;KI-generierte Inhalte können fehlerhaft sein.">
              <a:extLst>
                <a:ext uri="{FF2B5EF4-FFF2-40B4-BE49-F238E27FC236}">
                  <a16:creationId xmlns:a16="http://schemas.microsoft.com/office/drawing/2014/main" id="{A232468B-14A4-F630-ECD6-BCB6D50C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746" y="1858969"/>
              <a:ext cx="770230" cy="494327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A2AE174-2E33-57C8-79B2-E7CE371E67F0}"/>
              </a:ext>
            </a:extLst>
          </p:cNvPr>
          <p:cNvGrpSpPr/>
          <p:nvPr/>
        </p:nvGrpSpPr>
        <p:grpSpPr>
          <a:xfrm>
            <a:off x="1589910" y="2977135"/>
            <a:ext cx="2808000" cy="1543647"/>
            <a:chOff x="1589910" y="2977135"/>
            <a:chExt cx="2808000" cy="1543647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229F534-0149-2F87-DCA8-09873C113173}"/>
                </a:ext>
              </a:extLst>
            </p:cNvPr>
            <p:cNvSpPr/>
            <p:nvPr/>
          </p:nvSpPr>
          <p:spPr>
            <a:xfrm>
              <a:off x="1589910" y="2977135"/>
              <a:ext cx="2808000" cy="108000"/>
            </a:xfrm>
            <a:prstGeom prst="rect">
              <a:avLst/>
            </a:prstGeom>
            <a:solidFill>
              <a:srgbClr val="0060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ÖKONOMISCHES SYSTEM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3BC03ED-52ED-DEE9-CE6F-450DF1B6E8C6}"/>
                </a:ext>
              </a:extLst>
            </p:cNvPr>
            <p:cNvSpPr/>
            <p:nvPr/>
          </p:nvSpPr>
          <p:spPr>
            <a:xfrm>
              <a:off x="1589910" y="3085135"/>
              <a:ext cx="2808000" cy="1435647"/>
            </a:xfrm>
            <a:prstGeom prst="rect">
              <a:avLst/>
            </a:prstGeom>
            <a:solidFill>
              <a:srgbClr val="639C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53594D0-E347-9427-95BB-979309943757}"/>
                </a:ext>
              </a:extLst>
            </p:cNvPr>
            <p:cNvSpPr/>
            <p:nvPr/>
          </p:nvSpPr>
          <p:spPr>
            <a:xfrm>
              <a:off x="1742970" y="3417117"/>
              <a:ext cx="972000" cy="747282"/>
            </a:xfrm>
            <a:prstGeom prst="rect">
              <a:avLst/>
            </a:prstGeom>
            <a:solidFill>
              <a:srgbClr val="00608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Produzent</a:t>
              </a:r>
            </a:p>
          </p:txBody>
        </p:sp>
        <p:pic>
          <p:nvPicPr>
            <p:cNvPr id="19" name="Grafik 18" descr="Ein Bild, das Person, Kleidung, Maschine, Techniker enthält.&#10;&#10;KI-generierte Inhalte können fehlerhaft sein.">
              <a:extLst>
                <a:ext uri="{FF2B5EF4-FFF2-40B4-BE49-F238E27FC236}">
                  <a16:creationId xmlns:a16="http://schemas.microsoft.com/office/drawing/2014/main" id="{6FFB1347-8258-1A97-C994-2C7922101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855" y="3588903"/>
              <a:ext cx="771135" cy="506485"/>
            </a:xfrm>
            <a:prstGeom prst="rect">
              <a:avLst/>
            </a:prstGeom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78323DE-61F3-AD17-CAF6-F4B769807764}"/>
                </a:ext>
              </a:extLst>
            </p:cNvPr>
            <p:cNvSpPr/>
            <p:nvPr/>
          </p:nvSpPr>
          <p:spPr>
            <a:xfrm>
              <a:off x="3206386" y="3417117"/>
              <a:ext cx="972000" cy="747282"/>
            </a:xfrm>
            <a:prstGeom prst="rect">
              <a:avLst/>
            </a:prstGeom>
            <a:solidFill>
              <a:srgbClr val="00608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Konsument</a:t>
              </a:r>
            </a:p>
          </p:txBody>
        </p:sp>
        <p:pic>
          <p:nvPicPr>
            <p:cNvPr id="21" name="Grafik 20" descr="Ein Bild, das Person, Mann, Im Haus, Laden enthält.&#10;&#10;KI-generierte Inhalte können fehlerhaft sein.">
              <a:extLst>
                <a:ext uri="{FF2B5EF4-FFF2-40B4-BE49-F238E27FC236}">
                  <a16:creationId xmlns:a16="http://schemas.microsoft.com/office/drawing/2014/main" id="{F1C28832-0DA2-FBA9-A15E-FB2F14E6C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818" y="3568553"/>
              <a:ext cx="771135" cy="508719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F1A6CB1-B647-857F-D649-543507E7EA68}"/>
              </a:ext>
            </a:extLst>
          </p:cNvPr>
          <p:cNvGrpSpPr/>
          <p:nvPr/>
        </p:nvGrpSpPr>
        <p:grpSpPr>
          <a:xfrm>
            <a:off x="1589910" y="4655415"/>
            <a:ext cx="2808000" cy="1332318"/>
            <a:chOff x="1589910" y="4655415"/>
            <a:chExt cx="2808000" cy="133231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3FE1ED0-9BF3-AF02-6282-6DD112788FEE}"/>
                </a:ext>
              </a:extLst>
            </p:cNvPr>
            <p:cNvSpPr/>
            <p:nvPr/>
          </p:nvSpPr>
          <p:spPr>
            <a:xfrm>
              <a:off x="1589910" y="4655415"/>
              <a:ext cx="2808000" cy="108000"/>
            </a:xfrm>
            <a:prstGeom prst="rect">
              <a:avLst/>
            </a:prstGeom>
            <a:solidFill>
              <a:srgbClr val="679D4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ÖKOLOGISCHES SYSTEM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6A0FB14-AB43-D761-AC07-E41234320C18}"/>
                </a:ext>
              </a:extLst>
            </p:cNvPr>
            <p:cNvSpPr/>
            <p:nvPr/>
          </p:nvSpPr>
          <p:spPr>
            <a:xfrm>
              <a:off x="1589910" y="4763415"/>
              <a:ext cx="2808000" cy="1224318"/>
            </a:xfrm>
            <a:prstGeom prst="rect">
              <a:avLst/>
            </a:prstGeom>
            <a:solidFill>
              <a:srgbClr val="94C87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3753465-5986-097F-2D3A-C85439A56D2E}"/>
                </a:ext>
              </a:extLst>
            </p:cNvPr>
            <p:cNvSpPr/>
            <p:nvPr/>
          </p:nvSpPr>
          <p:spPr>
            <a:xfrm>
              <a:off x="2516683" y="4898048"/>
              <a:ext cx="972000" cy="747282"/>
            </a:xfrm>
            <a:prstGeom prst="rect">
              <a:avLst/>
            </a:prstGeom>
            <a:solidFill>
              <a:srgbClr val="679D4F"/>
            </a:solidFill>
            <a:ln>
              <a:noFill/>
            </a:ln>
            <a:effectLst>
              <a:outerShdw blurRad="50800" dist="38100" dir="2700000" algn="tl" rotWithShape="0">
                <a:srgbClr val="006081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Teil der Natur</a:t>
              </a:r>
            </a:p>
          </p:txBody>
        </p:sp>
        <p:pic>
          <p:nvPicPr>
            <p:cNvPr id="23" name="Grafik 22" descr="Ein Bild, das draußen, Gras, Himmel, Person enthält.&#10;&#10;KI-generierte Inhalte können fehlerhaft sein.">
              <a:extLst>
                <a:ext uri="{FF2B5EF4-FFF2-40B4-BE49-F238E27FC236}">
                  <a16:creationId xmlns:a16="http://schemas.microsoft.com/office/drawing/2014/main" id="{9CF8C5DD-86A0-045D-4811-80B8F24BC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12" y="5039545"/>
              <a:ext cx="773542" cy="506486"/>
            </a:xfrm>
            <a:prstGeom prst="rect">
              <a:avLst/>
            </a:prstGeom>
          </p:spPr>
        </p:pic>
      </p:grp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91BF7431-05AD-4495-9CAB-166D7A268511}"/>
              </a:ext>
            </a:extLst>
          </p:cNvPr>
          <p:cNvCxnSpPr>
            <a:cxnSpLocks/>
          </p:cNvCxnSpPr>
          <p:nvPr/>
        </p:nvCxnSpPr>
        <p:spPr>
          <a:xfrm flipV="1">
            <a:off x="4556713" y="1330996"/>
            <a:ext cx="1431232" cy="68695"/>
          </a:xfrm>
          <a:prstGeom prst="line">
            <a:avLst/>
          </a:prstGeom>
          <a:ln w="19050">
            <a:solidFill>
              <a:srgbClr val="A38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52E2475B-D2D0-5CC9-42C9-CC6F0AD0437B}"/>
              </a:ext>
            </a:extLst>
          </p:cNvPr>
          <p:cNvCxnSpPr>
            <a:cxnSpLocks/>
          </p:cNvCxnSpPr>
          <p:nvPr/>
        </p:nvCxnSpPr>
        <p:spPr>
          <a:xfrm>
            <a:off x="4510429" y="2708672"/>
            <a:ext cx="1624293" cy="1455727"/>
          </a:xfrm>
          <a:prstGeom prst="line">
            <a:avLst/>
          </a:prstGeom>
          <a:ln w="19050">
            <a:solidFill>
              <a:srgbClr val="A38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B972F0D7-F0E2-BD71-1EA5-6D8774DB6CC5}"/>
              </a:ext>
            </a:extLst>
          </p:cNvPr>
          <p:cNvSpPr/>
          <p:nvPr/>
        </p:nvSpPr>
        <p:spPr>
          <a:xfrm>
            <a:off x="6448971" y="1369094"/>
            <a:ext cx="4398034" cy="135813"/>
          </a:xfrm>
          <a:prstGeom prst="rect">
            <a:avLst/>
          </a:prstGeom>
          <a:solidFill>
            <a:srgbClr val="A381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750" b="1" dirty="0">
                <a:latin typeface="Frutiger Next Pro" panose="020B0503040204020203" pitchFamily="34" charset="77"/>
              </a:rPr>
              <a:t>POLITISCHES SYSTEM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8451A38-4009-7E54-F453-A9F903F03B74}"/>
              </a:ext>
            </a:extLst>
          </p:cNvPr>
          <p:cNvSpPr/>
          <p:nvPr/>
        </p:nvSpPr>
        <p:spPr>
          <a:xfrm>
            <a:off x="6448971" y="1487162"/>
            <a:ext cx="4398033" cy="2230440"/>
          </a:xfrm>
          <a:prstGeom prst="rect">
            <a:avLst/>
          </a:prstGeom>
          <a:solidFill>
            <a:srgbClr val="D3A5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B20EE69-2E40-14CA-69B2-067AC7CBA1FB}"/>
              </a:ext>
            </a:extLst>
          </p:cNvPr>
          <p:cNvSpPr/>
          <p:nvPr/>
        </p:nvSpPr>
        <p:spPr>
          <a:xfrm>
            <a:off x="6551401" y="2202448"/>
            <a:ext cx="1041500" cy="1908853"/>
          </a:xfrm>
          <a:prstGeom prst="rect">
            <a:avLst/>
          </a:prstGeom>
          <a:solidFill>
            <a:srgbClr val="DCB4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b="1" dirty="0">
                <a:latin typeface="Frutiger Next Pro" panose="020B0503040204020203" pitchFamily="34" charset="77"/>
              </a:rPr>
              <a:t>Staat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400A9D4-45E9-5FC1-FEAA-B0981B90E86A}"/>
              </a:ext>
            </a:extLst>
          </p:cNvPr>
          <p:cNvSpPr/>
          <p:nvPr/>
        </p:nvSpPr>
        <p:spPr>
          <a:xfrm>
            <a:off x="9181064" y="2208354"/>
            <a:ext cx="1395291" cy="1163793"/>
          </a:xfrm>
          <a:prstGeom prst="rect">
            <a:avLst/>
          </a:prstGeom>
          <a:solidFill>
            <a:srgbClr val="DCB4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b="1" dirty="0">
                <a:latin typeface="Frutiger Next Pro" panose="020B0503040204020203" pitchFamily="34" charset="77"/>
              </a:rPr>
              <a:t>Soziale Gruppen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A8F26AB-D8EA-05F4-E069-0C920C06A0EA}"/>
              </a:ext>
            </a:extLst>
          </p:cNvPr>
          <p:cNvSpPr/>
          <p:nvPr/>
        </p:nvSpPr>
        <p:spPr>
          <a:xfrm>
            <a:off x="9372763" y="2515020"/>
            <a:ext cx="468000" cy="146060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Familie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AEDFBA7-19A6-D164-5913-8A029D4A9BEB}"/>
              </a:ext>
            </a:extLst>
          </p:cNvPr>
          <p:cNvSpPr/>
          <p:nvPr/>
        </p:nvSpPr>
        <p:spPr>
          <a:xfrm>
            <a:off x="9471438" y="2710310"/>
            <a:ext cx="468000" cy="146061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Vereine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CEC276B-22E4-1226-89AC-7C40C2BF9E8E}"/>
              </a:ext>
            </a:extLst>
          </p:cNvPr>
          <p:cNvSpPr/>
          <p:nvPr/>
        </p:nvSpPr>
        <p:spPr>
          <a:xfrm>
            <a:off x="9582231" y="2885748"/>
            <a:ext cx="468000" cy="144817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Parteien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427928D-EC90-31B8-6578-50A96C8E5784}"/>
              </a:ext>
            </a:extLst>
          </p:cNvPr>
          <p:cNvSpPr/>
          <p:nvPr/>
        </p:nvSpPr>
        <p:spPr>
          <a:xfrm>
            <a:off x="9705438" y="3063220"/>
            <a:ext cx="468000" cy="144816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7DC384D-B577-6FC7-3289-6448DCB51ADB}"/>
              </a:ext>
            </a:extLst>
          </p:cNvPr>
          <p:cNvSpPr/>
          <p:nvPr/>
        </p:nvSpPr>
        <p:spPr>
          <a:xfrm>
            <a:off x="6575296" y="2368170"/>
            <a:ext cx="582746" cy="149440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Parlament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5379998-BA49-C1F1-1B1E-2F5E559C1711}"/>
              </a:ext>
            </a:extLst>
          </p:cNvPr>
          <p:cNvSpPr/>
          <p:nvPr/>
        </p:nvSpPr>
        <p:spPr>
          <a:xfrm>
            <a:off x="6660846" y="2566596"/>
            <a:ext cx="582746" cy="142076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Regierung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99268B0-DF8E-728B-D791-81E55CF96CFC}"/>
              </a:ext>
            </a:extLst>
          </p:cNvPr>
          <p:cNvSpPr/>
          <p:nvPr/>
        </p:nvSpPr>
        <p:spPr>
          <a:xfrm>
            <a:off x="6728715" y="2753443"/>
            <a:ext cx="582746" cy="145369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Gerichte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14F694E-FB50-F090-7482-6D0D73B2FB79}"/>
              </a:ext>
            </a:extLst>
          </p:cNvPr>
          <p:cNvSpPr/>
          <p:nvPr/>
        </p:nvSpPr>
        <p:spPr>
          <a:xfrm>
            <a:off x="6631207" y="3264521"/>
            <a:ext cx="678264" cy="238545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54000" bIns="36000" rtlCol="0" anchor="t" anchorCtr="0"/>
          <a:lstStyle/>
          <a:p>
            <a:pPr>
              <a:lnSpc>
                <a:spcPts val="430"/>
              </a:lnSpc>
            </a:pPr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Bundes-</a:t>
            </a:r>
          </a:p>
          <a:p>
            <a:pPr>
              <a:lnSpc>
                <a:spcPts val="430"/>
              </a:lnSpc>
            </a:pPr>
            <a:endParaRPr lang="de-DE" sz="750" dirty="0">
              <a:solidFill>
                <a:schemeClr val="tx1"/>
              </a:solidFill>
              <a:latin typeface="Frutiger Next Pro Light" panose="020B0303040204020203" pitchFamily="34" charset="77"/>
            </a:endParaRPr>
          </a:p>
          <a:p>
            <a:pPr>
              <a:lnSpc>
                <a:spcPts val="430"/>
              </a:lnSpc>
            </a:pPr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verwaltung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D29739BA-D627-FD2C-EAD4-CEAF5C7590EB}"/>
              </a:ext>
            </a:extLst>
          </p:cNvPr>
          <p:cNvSpPr/>
          <p:nvPr/>
        </p:nvSpPr>
        <p:spPr>
          <a:xfrm>
            <a:off x="6720428" y="3531235"/>
            <a:ext cx="678264" cy="238544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54000" bIns="36000" rtlCol="0" anchor="t" anchorCtr="0"/>
          <a:lstStyle/>
          <a:p>
            <a:pPr>
              <a:lnSpc>
                <a:spcPts val="430"/>
              </a:lnSpc>
            </a:pPr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Kantonale</a:t>
            </a:r>
          </a:p>
          <a:p>
            <a:pPr>
              <a:lnSpc>
                <a:spcPts val="430"/>
              </a:lnSpc>
            </a:pPr>
            <a:endParaRPr lang="de-DE" sz="750" dirty="0">
              <a:solidFill>
                <a:schemeClr val="tx1"/>
              </a:solidFill>
              <a:latin typeface="Frutiger Next Pro Light" panose="020B0303040204020203" pitchFamily="34" charset="77"/>
            </a:endParaRPr>
          </a:p>
          <a:p>
            <a:pPr>
              <a:lnSpc>
                <a:spcPts val="430"/>
              </a:lnSpc>
            </a:pPr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Verwaltungen</a:t>
            </a:r>
          </a:p>
          <a:p>
            <a:endParaRPr lang="de-DE" sz="750" dirty="0">
              <a:solidFill>
                <a:schemeClr val="tx1"/>
              </a:solidFill>
              <a:latin typeface="Frutiger Next Pro Light" panose="020B0303040204020203" pitchFamily="34" charset="77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2D1798F-4569-8059-BB60-4F2851C96238}"/>
              </a:ext>
            </a:extLst>
          </p:cNvPr>
          <p:cNvSpPr/>
          <p:nvPr/>
        </p:nvSpPr>
        <p:spPr>
          <a:xfrm>
            <a:off x="6818910" y="3807145"/>
            <a:ext cx="678264" cy="238544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54000" bIns="36000" rtlCol="0" anchor="t" anchorCtr="0"/>
          <a:lstStyle/>
          <a:p>
            <a:pPr>
              <a:lnSpc>
                <a:spcPts val="430"/>
              </a:lnSpc>
            </a:pPr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Gemeinde-</a:t>
            </a:r>
          </a:p>
          <a:p>
            <a:pPr>
              <a:lnSpc>
                <a:spcPts val="430"/>
              </a:lnSpc>
            </a:pPr>
            <a:endParaRPr lang="de-DE" sz="750" dirty="0">
              <a:solidFill>
                <a:schemeClr val="tx1"/>
              </a:solidFill>
              <a:latin typeface="Frutiger Next Pro Light" panose="020B0303040204020203" pitchFamily="34" charset="77"/>
            </a:endParaRPr>
          </a:p>
          <a:p>
            <a:pPr>
              <a:lnSpc>
                <a:spcPts val="430"/>
              </a:lnSpc>
            </a:pPr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verwaltungen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F394D91-3A72-9C35-A91F-4E6423C76B26}"/>
              </a:ext>
            </a:extLst>
          </p:cNvPr>
          <p:cNvSpPr txBox="1"/>
          <p:nvPr/>
        </p:nvSpPr>
        <p:spPr>
          <a:xfrm>
            <a:off x="7979351" y="2593657"/>
            <a:ext cx="855170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Next Pro Light" panose="020B0303040204020203" pitchFamily="34" charset="77"/>
              </a:rPr>
              <a:t>Abstimmungen </a:t>
            </a:r>
            <a:endParaRPr lang="de-DE" sz="750" dirty="0">
              <a:solidFill>
                <a:schemeClr val="bg1"/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7E6363B-89C1-E008-B249-0A84747CC1F0}"/>
              </a:ext>
            </a:extLst>
          </p:cNvPr>
          <p:cNvSpPr txBox="1"/>
          <p:nvPr/>
        </p:nvSpPr>
        <p:spPr>
          <a:xfrm>
            <a:off x="8191674" y="2332364"/>
            <a:ext cx="428890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Next Pro Light" panose="020B0303040204020203" pitchFamily="34" charset="77"/>
              </a:rPr>
              <a:t>Wahlen </a:t>
            </a:r>
            <a:endParaRPr lang="de-DE" sz="750" dirty="0">
              <a:solidFill>
                <a:schemeClr val="bg1"/>
              </a:solidFill>
            </a:endParaRP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08C893D-77D2-E207-0D69-BF414FCED85E}"/>
              </a:ext>
            </a:extLst>
          </p:cNvPr>
          <p:cNvCxnSpPr/>
          <p:nvPr/>
        </p:nvCxnSpPr>
        <p:spPr>
          <a:xfrm flipH="1">
            <a:off x="8119169" y="2537557"/>
            <a:ext cx="507110" cy="0"/>
          </a:xfrm>
          <a:prstGeom prst="straightConnector1">
            <a:avLst/>
          </a:prstGeom>
          <a:ln w="12700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hteck 92">
            <a:extLst>
              <a:ext uri="{FF2B5EF4-FFF2-40B4-BE49-F238E27FC236}">
                <a16:creationId xmlns:a16="http://schemas.microsoft.com/office/drawing/2014/main" id="{315E81C9-EE73-655D-5A6A-DB2622D0E659}"/>
              </a:ext>
            </a:extLst>
          </p:cNvPr>
          <p:cNvSpPr/>
          <p:nvPr/>
        </p:nvSpPr>
        <p:spPr>
          <a:xfrm>
            <a:off x="7398693" y="2863494"/>
            <a:ext cx="2013544" cy="448096"/>
          </a:xfrm>
          <a:prstGeom prst="rect">
            <a:avLst/>
          </a:prstGeom>
          <a:solidFill>
            <a:srgbClr val="A381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Gesellschaftsmodelle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DAB511F9-FEEC-6A85-3E4A-80AD5AD75CA4}"/>
              </a:ext>
            </a:extLst>
          </p:cNvPr>
          <p:cNvSpPr/>
          <p:nvPr/>
        </p:nvSpPr>
        <p:spPr>
          <a:xfrm>
            <a:off x="7491680" y="3091250"/>
            <a:ext cx="631351" cy="145999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Kapitalismus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C502663C-C4EB-91D7-A1A6-3A976F20B493}"/>
              </a:ext>
            </a:extLst>
          </p:cNvPr>
          <p:cNvSpPr/>
          <p:nvPr/>
        </p:nvSpPr>
        <p:spPr>
          <a:xfrm>
            <a:off x="8677816" y="3091125"/>
            <a:ext cx="628567" cy="146124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Sozialismus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6C840CB6-133D-BBD4-4CD4-76E6B5F43EF5}"/>
              </a:ext>
            </a:extLst>
          </p:cNvPr>
          <p:cNvSpPr/>
          <p:nvPr/>
        </p:nvSpPr>
        <p:spPr>
          <a:xfrm>
            <a:off x="8912173" y="1513152"/>
            <a:ext cx="1830876" cy="443155"/>
          </a:xfrm>
          <a:prstGeom prst="rect">
            <a:avLst/>
          </a:prstGeom>
          <a:solidFill>
            <a:srgbClr val="A381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Politische Ideologien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0B620F2A-570B-3209-DF90-CAC147749F38}"/>
              </a:ext>
            </a:extLst>
          </p:cNvPr>
          <p:cNvSpPr/>
          <p:nvPr/>
        </p:nvSpPr>
        <p:spPr>
          <a:xfrm>
            <a:off x="9047786" y="1709976"/>
            <a:ext cx="592502" cy="144816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Liberalismus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552F7F24-5F04-D7BF-2CA6-15D3FCC5BD25}"/>
              </a:ext>
            </a:extLst>
          </p:cNvPr>
          <p:cNvSpPr/>
          <p:nvPr/>
        </p:nvSpPr>
        <p:spPr>
          <a:xfrm>
            <a:off x="10013173" y="1712519"/>
            <a:ext cx="650555" cy="133844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Ins="252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Autoritarismus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266E1442-15B5-CF7B-E8BD-AC3141BF1B45}"/>
              </a:ext>
            </a:extLst>
          </p:cNvPr>
          <p:cNvSpPr/>
          <p:nvPr/>
        </p:nvSpPr>
        <p:spPr>
          <a:xfrm>
            <a:off x="9683647" y="1715294"/>
            <a:ext cx="288422" cy="133844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Ins="252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60E70EFC-E3E5-9FF1-36C7-7C18A0E57A00}"/>
              </a:ext>
            </a:extLst>
          </p:cNvPr>
          <p:cNvSpPr/>
          <p:nvPr/>
        </p:nvSpPr>
        <p:spPr>
          <a:xfrm>
            <a:off x="6474258" y="1510573"/>
            <a:ext cx="2120664" cy="453407"/>
          </a:xfrm>
          <a:prstGeom prst="rect">
            <a:avLst/>
          </a:prstGeom>
          <a:solidFill>
            <a:srgbClr val="A381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Staatsformen / Herrschaftsformen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A98D4C57-5EBE-95A2-8C63-EF79EFB2BCF2}"/>
              </a:ext>
            </a:extLst>
          </p:cNvPr>
          <p:cNvSpPr/>
          <p:nvPr/>
        </p:nvSpPr>
        <p:spPr>
          <a:xfrm>
            <a:off x="6554847" y="1710900"/>
            <a:ext cx="623645" cy="161952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Demokratie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B24AED50-AD91-8342-8C95-16F855095A69}"/>
              </a:ext>
            </a:extLst>
          </p:cNvPr>
          <p:cNvSpPr/>
          <p:nvPr/>
        </p:nvSpPr>
        <p:spPr>
          <a:xfrm>
            <a:off x="8033237" y="1716975"/>
            <a:ext cx="460339" cy="155877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Diktatur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52B104B6-B6FF-BB35-2727-666B63F3FD76}"/>
              </a:ext>
            </a:extLst>
          </p:cNvPr>
          <p:cNvSpPr/>
          <p:nvPr/>
        </p:nvSpPr>
        <p:spPr>
          <a:xfrm>
            <a:off x="7356446" y="1716975"/>
            <a:ext cx="460339" cy="155877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36B73C5D-ED84-F54B-BB75-44848E7D64F6}"/>
              </a:ext>
            </a:extLst>
          </p:cNvPr>
          <p:cNvSpPr/>
          <p:nvPr/>
        </p:nvSpPr>
        <p:spPr>
          <a:xfrm>
            <a:off x="8241319" y="3083863"/>
            <a:ext cx="326781" cy="161434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7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FF3D7395-6AF5-02EC-A603-DC6040BA6780}"/>
              </a:ext>
            </a:extLst>
          </p:cNvPr>
          <p:cNvSpPr txBox="1"/>
          <p:nvPr/>
        </p:nvSpPr>
        <p:spPr>
          <a:xfrm>
            <a:off x="8477250" y="62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382143-EB57-5831-6538-8FF7D7DD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9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/>
      <p:bldP spid="47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B6C1-33BF-2A4B-0EAD-2B77519F8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F5D4E10-8CF6-07D5-525F-8A138C3495D6}"/>
              </a:ext>
            </a:extLst>
          </p:cNvPr>
          <p:cNvSpPr/>
          <p:nvPr/>
        </p:nvSpPr>
        <p:spPr>
          <a:xfrm>
            <a:off x="868680" y="880763"/>
            <a:ext cx="4250461" cy="5338338"/>
          </a:xfrm>
          <a:prstGeom prst="rect">
            <a:avLst/>
          </a:prstGeom>
          <a:solidFill>
            <a:srgbClr val="94C87B"/>
          </a:solidFill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753560A-53C3-8E84-452B-82F506A2EA74}"/>
              </a:ext>
            </a:extLst>
          </p:cNvPr>
          <p:cNvSpPr/>
          <p:nvPr/>
        </p:nvSpPr>
        <p:spPr>
          <a:xfrm>
            <a:off x="1121910" y="1093218"/>
            <a:ext cx="3744000" cy="4860000"/>
          </a:xfrm>
          <a:prstGeom prst="rect">
            <a:avLst/>
          </a:prstGeom>
          <a:solidFill>
            <a:srgbClr val="CC879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06B7B1C-F089-F3FA-3BF4-40B6E5E1195D}"/>
              </a:ext>
            </a:extLst>
          </p:cNvPr>
          <p:cNvSpPr/>
          <p:nvPr/>
        </p:nvSpPr>
        <p:spPr>
          <a:xfrm>
            <a:off x="1121911" y="1100623"/>
            <a:ext cx="3743999" cy="108000"/>
          </a:xfrm>
          <a:prstGeom prst="rect">
            <a:avLst/>
          </a:prstGeom>
          <a:solidFill>
            <a:srgbClr val="9F2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600" b="1" dirty="0">
                <a:latin typeface="Frutiger Next Pro" panose="020B0503040204020203" pitchFamily="34" charset="77"/>
              </a:rPr>
              <a:t>RECHTSORDNUNG</a:t>
            </a:r>
            <a:endParaRPr lang="de-DE" dirty="0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0749B374-CF22-5936-236B-F76B080AD601}"/>
              </a:ext>
            </a:extLst>
          </p:cNvPr>
          <p:cNvGrpSpPr/>
          <p:nvPr/>
        </p:nvGrpSpPr>
        <p:grpSpPr>
          <a:xfrm>
            <a:off x="1589910" y="1323522"/>
            <a:ext cx="2808000" cy="1387729"/>
            <a:chOff x="1589910" y="1323522"/>
            <a:chExt cx="2808000" cy="138772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02EC84C-D171-EB8B-2380-2F6A919FB213}"/>
                </a:ext>
              </a:extLst>
            </p:cNvPr>
            <p:cNvSpPr/>
            <p:nvPr/>
          </p:nvSpPr>
          <p:spPr>
            <a:xfrm>
              <a:off x="1589910" y="1323522"/>
              <a:ext cx="2808000" cy="108000"/>
            </a:xfrm>
            <a:prstGeom prst="rect">
              <a:avLst/>
            </a:prstGeom>
            <a:solidFill>
              <a:srgbClr val="A3813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POLITISCHES SYSTEM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A87A4CC-307B-DA4F-7170-42329FAC3B08}"/>
                </a:ext>
              </a:extLst>
            </p:cNvPr>
            <p:cNvSpPr/>
            <p:nvPr/>
          </p:nvSpPr>
          <p:spPr>
            <a:xfrm>
              <a:off x="1589910" y="1434100"/>
              <a:ext cx="2808000" cy="1277151"/>
            </a:xfrm>
            <a:prstGeom prst="rect">
              <a:avLst/>
            </a:prstGeom>
            <a:solidFill>
              <a:srgbClr val="D3A54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3ED5131-60F7-4FED-5345-90E79A3A8DC1}"/>
                </a:ext>
              </a:extLst>
            </p:cNvPr>
            <p:cNvSpPr/>
            <p:nvPr/>
          </p:nvSpPr>
          <p:spPr>
            <a:xfrm>
              <a:off x="1693861" y="1697406"/>
              <a:ext cx="972000" cy="747282"/>
            </a:xfrm>
            <a:prstGeom prst="rect">
              <a:avLst/>
            </a:prstGeom>
            <a:solidFill>
              <a:srgbClr val="DCB4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Staat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8F1C1D5-80A2-B78A-9660-C89E1C49051A}"/>
                </a:ext>
              </a:extLst>
            </p:cNvPr>
            <p:cNvSpPr/>
            <p:nvPr/>
          </p:nvSpPr>
          <p:spPr>
            <a:xfrm>
              <a:off x="3172971" y="1697406"/>
              <a:ext cx="1080000" cy="752582"/>
            </a:xfrm>
            <a:prstGeom prst="rect">
              <a:avLst/>
            </a:prstGeom>
            <a:solidFill>
              <a:srgbClr val="DCB4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Staatsbürger</a:t>
              </a:r>
            </a:p>
          </p:txBody>
        </p:sp>
        <p:pic>
          <p:nvPicPr>
            <p:cNvPr id="16" name="Grafik 15" descr="Ein Bild, das Kleidung, Person, Frau, Lernen enthält.&#10;&#10;KI-generierte Inhalte können fehlerhaft sein.">
              <a:extLst>
                <a:ext uri="{FF2B5EF4-FFF2-40B4-BE49-F238E27FC236}">
                  <a16:creationId xmlns:a16="http://schemas.microsoft.com/office/drawing/2014/main" id="{FA6BB923-BD23-EB77-DEDD-D58F5B136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674" y="1858969"/>
              <a:ext cx="774593" cy="504869"/>
            </a:xfrm>
            <a:prstGeom prst="rect">
              <a:avLst/>
            </a:prstGeom>
          </p:spPr>
        </p:pic>
        <p:pic>
          <p:nvPicPr>
            <p:cNvPr id="17" name="Grafik 16" descr="Ein Bild, das Gebäude, Klassische Architektur, Regierungsgebäude, Palast enthält.&#10;&#10;KI-generierte Inhalte können fehlerhaft sein.">
              <a:extLst>
                <a:ext uri="{FF2B5EF4-FFF2-40B4-BE49-F238E27FC236}">
                  <a16:creationId xmlns:a16="http://schemas.microsoft.com/office/drawing/2014/main" id="{A00F7B6C-2D4D-DE02-A53B-2DECD74C3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746" y="1858969"/>
              <a:ext cx="770230" cy="494327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90CA75B-B990-C731-3E77-163A25877417}"/>
              </a:ext>
            </a:extLst>
          </p:cNvPr>
          <p:cNvGrpSpPr/>
          <p:nvPr/>
        </p:nvGrpSpPr>
        <p:grpSpPr>
          <a:xfrm>
            <a:off x="1589910" y="2977135"/>
            <a:ext cx="2808000" cy="1543647"/>
            <a:chOff x="1589910" y="2977135"/>
            <a:chExt cx="2808000" cy="1543647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E9C2B8D-6A2A-F8BB-A7FF-67A15EED6003}"/>
                </a:ext>
              </a:extLst>
            </p:cNvPr>
            <p:cNvSpPr/>
            <p:nvPr/>
          </p:nvSpPr>
          <p:spPr>
            <a:xfrm>
              <a:off x="1589910" y="2977135"/>
              <a:ext cx="2808000" cy="108000"/>
            </a:xfrm>
            <a:prstGeom prst="rect">
              <a:avLst/>
            </a:prstGeom>
            <a:solidFill>
              <a:srgbClr val="0060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ÖKONOMISCHES SYSTEM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90DB4AB-5984-F975-B665-6BC51473BC1B}"/>
                </a:ext>
              </a:extLst>
            </p:cNvPr>
            <p:cNvSpPr/>
            <p:nvPr/>
          </p:nvSpPr>
          <p:spPr>
            <a:xfrm>
              <a:off x="1589910" y="3085135"/>
              <a:ext cx="2808000" cy="1435647"/>
            </a:xfrm>
            <a:prstGeom prst="rect">
              <a:avLst/>
            </a:prstGeom>
            <a:solidFill>
              <a:srgbClr val="639C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816DF81-68EC-86FE-FD1F-55C58AB4A40F}"/>
                </a:ext>
              </a:extLst>
            </p:cNvPr>
            <p:cNvSpPr/>
            <p:nvPr/>
          </p:nvSpPr>
          <p:spPr>
            <a:xfrm>
              <a:off x="1742970" y="3417117"/>
              <a:ext cx="972000" cy="747282"/>
            </a:xfrm>
            <a:prstGeom prst="rect">
              <a:avLst/>
            </a:prstGeom>
            <a:solidFill>
              <a:srgbClr val="00608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Produzent</a:t>
              </a:r>
            </a:p>
          </p:txBody>
        </p:sp>
        <p:pic>
          <p:nvPicPr>
            <p:cNvPr id="19" name="Grafik 18" descr="Ein Bild, das Person, Kleidung, Maschine, Techniker enthält.&#10;&#10;KI-generierte Inhalte können fehlerhaft sein.">
              <a:extLst>
                <a:ext uri="{FF2B5EF4-FFF2-40B4-BE49-F238E27FC236}">
                  <a16:creationId xmlns:a16="http://schemas.microsoft.com/office/drawing/2014/main" id="{EFA0189C-1139-6624-CB01-896FAB9ED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855" y="3588903"/>
              <a:ext cx="771135" cy="506485"/>
            </a:xfrm>
            <a:prstGeom prst="rect">
              <a:avLst/>
            </a:prstGeom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2C51210-B37C-F205-687D-887002E95392}"/>
                </a:ext>
              </a:extLst>
            </p:cNvPr>
            <p:cNvSpPr/>
            <p:nvPr/>
          </p:nvSpPr>
          <p:spPr>
            <a:xfrm>
              <a:off x="3206386" y="3417117"/>
              <a:ext cx="972000" cy="747282"/>
            </a:xfrm>
            <a:prstGeom prst="rect">
              <a:avLst/>
            </a:prstGeom>
            <a:solidFill>
              <a:srgbClr val="00608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Konsument</a:t>
              </a:r>
            </a:p>
          </p:txBody>
        </p:sp>
        <p:pic>
          <p:nvPicPr>
            <p:cNvPr id="21" name="Grafik 20" descr="Ein Bild, das Person, Mann, Im Haus, Laden enthält.&#10;&#10;KI-generierte Inhalte können fehlerhaft sein.">
              <a:extLst>
                <a:ext uri="{FF2B5EF4-FFF2-40B4-BE49-F238E27FC236}">
                  <a16:creationId xmlns:a16="http://schemas.microsoft.com/office/drawing/2014/main" id="{6E389BB3-F4D0-5A49-A91A-6AE6EC28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818" y="3568553"/>
              <a:ext cx="771135" cy="508719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D830447-A23F-0735-4A19-23C354CC1908}"/>
              </a:ext>
            </a:extLst>
          </p:cNvPr>
          <p:cNvGrpSpPr/>
          <p:nvPr/>
        </p:nvGrpSpPr>
        <p:grpSpPr>
          <a:xfrm>
            <a:off x="1589910" y="4655415"/>
            <a:ext cx="2808000" cy="1332318"/>
            <a:chOff x="1589910" y="4655415"/>
            <a:chExt cx="2808000" cy="133231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AA46688-1934-AF01-DD2A-9F5A2D7E80E4}"/>
                </a:ext>
              </a:extLst>
            </p:cNvPr>
            <p:cNvSpPr/>
            <p:nvPr/>
          </p:nvSpPr>
          <p:spPr>
            <a:xfrm>
              <a:off x="1589910" y="4655415"/>
              <a:ext cx="2808000" cy="108000"/>
            </a:xfrm>
            <a:prstGeom prst="rect">
              <a:avLst/>
            </a:prstGeom>
            <a:solidFill>
              <a:srgbClr val="679D4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ÖKOLOGISCHES SYSTEM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F3EBE00-CC27-7A1E-0A38-DC40D674D53D}"/>
                </a:ext>
              </a:extLst>
            </p:cNvPr>
            <p:cNvSpPr/>
            <p:nvPr/>
          </p:nvSpPr>
          <p:spPr>
            <a:xfrm>
              <a:off x="1589910" y="4763415"/>
              <a:ext cx="2808000" cy="1224318"/>
            </a:xfrm>
            <a:prstGeom prst="rect">
              <a:avLst/>
            </a:prstGeom>
            <a:solidFill>
              <a:srgbClr val="94C87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DB08385-72FA-319D-9865-CBF812BDEA21}"/>
                </a:ext>
              </a:extLst>
            </p:cNvPr>
            <p:cNvSpPr/>
            <p:nvPr/>
          </p:nvSpPr>
          <p:spPr>
            <a:xfrm>
              <a:off x="2516683" y="4898048"/>
              <a:ext cx="972000" cy="747282"/>
            </a:xfrm>
            <a:prstGeom prst="rect">
              <a:avLst/>
            </a:prstGeom>
            <a:solidFill>
              <a:srgbClr val="679D4F"/>
            </a:solidFill>
            <a:ln>
              <a:noFill/>
            </a:ln>
            <a:effectLst>
              <a:outerShdw blurRad="50800" dist="38100" dir="2700000" algn="tl" rotWithShape="0">
                <a:srgbClr val="006081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Teil der Natur</a:t>
              </a:r>
            </a:p>
          </p:txBody>
        </p:sp>
        <p:pic>
          <p:nvPicPr>
            <p:cNvPr id="23" name="Grafik 22" descr="Ein Bild, das draußen, Gras, Himmel, Person enthält.&#10;&#10;KI-generierte Inhalte können fehlerhaft sein.">
              <a:extLst>
                <a:ext uri="{FF2B5EF4-FFF2-40B4-BE49-F238E27FC236}">
                  <a16:creationId xmlns:a16="http://schemas.microsoft.com/office/drawing/2014/main" id="{99D83172-E896-73E9-55F0-E097A7738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12" y="5039545"/>
              <a:ext cx="773542" cy="506486"/>
            </a:xfrm>
            <a:prstGeom prst="rect">
              <a:avLst/>
            </a:prstGeom>
          </p:spPr>
        </p:pic>
      </p:grp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EEF66762-A5E3-B37F-AD5B-87C04ED8227C}"/>
              </a:ext>
            </a:extLst>
          </p:cNvPr>
          <p:cNvCxnSpPr>
            <a:cxnSpLocks/>
          </p:cNvCxnSpPr>
          <p:nvPr/>
        </p:nvCxnSpPr>
        <p:spPr>
          <a:xfrm flipV="1">
            <a:off x="4397910" y="1254827"/>
            <a:ext cx="1605322" cy="17223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8A85D3E5-B83E-BC05-4566-6995355046A0}"/>
              </a:ext>
            </a:extLst>
          </p:cNvPr>
          <p:cNvCxnSpPr>
            <a:cxnSpLocks/>
          </p:cNvCxnSpPr>
          <p:nvPr/>
        </p:nvCxnSpPr>
        <p:spPr>
          <a:xfrm>
            <a:off x="4397910" y="4520782"/>
            <a:ext cx="1605322" cy="12111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1BC954BF-43C8-98F3-727B-5E68B190DCAC}"/>
              </a:ext>
            </a:extLst>
          </p:cNvPr>
          <p:cNvSpPr/>
          <p:nvPr/>
        </p:nvSpPr>
        <p:spPr>
          <a:xfrm>
            <a:off x="6299144" y="1269521"/>
            <a:ext cx="4419194" cy="184344"/>
          </a:xfrm>
          <a:prstGeom prst="rect">
            <a:avLst/>
          </a:prstGeom>
          <a:solidFill>
            <a:srgbClr val="006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800" b="1" dirty="0">
                <a:latin typeface="Frutiger Next Pro" panose="020B0503040204020203" pitchFamily="34" charset="77"/>
              </a:rPr>
              <a:t>ÖKONOMISCHES SYSTEM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F1D0D4B3-2A6C-2336-6D3A-61349E749408}"/>
              </a:ext>
            </a:extLst>
          </p:cNvPr>
          <p:cNvSpPr/>
          <p:nvPr/>
        </p:nvSpPr>
        <p:spPr>
          <a:xfrm>
            <a:off x="6299144" y="1453865"/>
            <a:ext cx="4419194" cy="4301352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7FE5F5F7-EE71-39AC-1F96-0A693EEA9A43}"/>
              </a:ext>
            </a:extLst>
          </p:cNvPr>
          <p:cNvSpPr/>
          <p:nvPr/>
        </p:nvSpPr>
        <p:spPr>
          <a:xfrm>
            <a:off x="7975948" y="2079378"/>
            <a:ext cx="1225171" cy="1337739"/>
          </a:xfrm>
          <a:prstGeom prst="rect">
            <a:avLst/>
          </a:prstGeom>
          <a:solidFill>
            <a:srgbClr val="78B9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b="1" dirty="0">
                <a:latin typeface="Frutiger Next Pro" panose="020B0503040204020203" pitchFamily="34" charset="77"/>
              </a:rPr>
              <a:t>Ökonomische Modelle</a:t>
            </a:r>
            <a:br>
              <a:rPr lang="de-DE" sz="750" b="1" dirty="0">
                <a:latin typeface="Frutiger Next Pro" panose="020B0503040204020203" pitchFamily="34" charset="77"/>
              </a:rPr>
            </a:br>
            <a:endParaRPr lang="de-DE" sz="750" b="1" dirty="0">
              <a:latin typeface="Frutiger Next Pro" panose="020B0503040204020203" pitchFamily="34" charset="77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260D532C-7F8A-9FF3-742D-00E54B792840}"/>
              </a:ext>
            </a:extLst>
          </p:cNvPr>
          <p:cNvSpPr/>
          <p:nvPr/>
        </p:nvSpPr>
        <p:spPr>
          <a:xfrm>
            <a:off x="8027312" y="2291332"/>
            <a:ext cx="1055227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Homo oeconomicus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03A9D4B4-41B2-3CB1-330B-4363D1DE1B74}"/>
              </a:ext>
            </a:extLst>
          </p:cNvPr>
          <p:cNvSpPr/>
          <p:nvPr/>
        </p:nvSpPr>
        <p:spPr>
          <a:xfrm>
            <a:off x="6421490" y="2075150"/>
            <a:ext cx="1374130" cy="1341967"/>
          </a:xfrm>
          <a:prstGeom prst="rect">
            <a:avLst/>
          </a:prstGeom>
          <a:solidFill>
            <a:srgbClr val="AAD7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b="1" dirty="0">
                <a:latin typeface="Frutiger Next Pro" panose="020B0503040204020203" pitchFamily="34" charset="77"/>
              </a:rPr>
              <a:t>Denk- / Analyseinstrumente</a:t>
            </a:r>
            <a:br>
              <a:rPr lang="de-DE" sz="750" b="1" dirty="0">
                <a:latin typeface="Frutiger Next Pro" panose="020B0503040204020203" pitchFamily="34" charset="77"/>
              </a:rPr>
            </a:br>
            <a:endParaRPr lang="de-DE" sz="750" b="1" dirty="0">
              <a:latin typeface="Frutiger Next Pro" panose="020B0503040204020203" pitchFamily="34" charset="77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F9458B1-558B-392F-58FF-5151587FC5ED}"/>
              </a:ext>
            </a:extLst>
          </p:cNvPr>
          <p:cNvSpPr/>
          <p:nvPr/>
        </p:nvSpPr>
        <p:spPr>
          <a:xfrm>
            <a:off x="8040689" y="2570698"/>
            <a:ext cx="1055227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Angebot-Nachfrage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A372814A-2A81-4A53-C8DB-33F27B48C801}"/>
              </a:ext>
            </a:extLst>
          </p:cNvPr>
          <p:cNvSpPr/>
          <p:nvPr/>
        </p:nvSpPr>
        <p:spPr>
          <a:xfrm>
            <a:off x="8038678" y="2836643"/>
            <a:ext cx="1055227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Wirtschaftskreislauf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B950DA7-AA23-1489-3D8B-E0836917E597}"/>
              </a:ext>
            </a:extLst>
          </p:cNvPr>
          <p:cNvSpPr/>
          <p:nvPr/>
        </p:nvSpPr>
        <p:spPr>
          <a:xfrm>
            <a:off x="8038678" y="3102588"/>
            <a:ext cx="1055227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... 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A5D150F2-5299-91D2-91F7-04355BCB153C}"/>
              </a:ext>
            </a:extLst>
          </p:cNvPr>
          <p:cNvSpPr/>
          <p:nvPr/>
        </p:nvSpPr>
        <p:spPr>
          <a:xfrm>
            <a:off x="6466799" y="2293615"/>
            <a:ext cx="1113851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Grenznutzen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D86CEC1-13C2-B4BB-2F94-0F31724723B0}"/>
              </a:ext>
            </a:extLst>
          </p:cNvPr>
          <p:cNvSpPr/>
          <p:nvPr/>
        </p:nvSpPr>
        <p:spPr>
          <a:xfrm>
            <a:off x="6466799" y="2572678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Finanzielle Anreize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70CD44E-0289-B68A-8179-E971A9C053E0}"/>
              </a:ext>
            </a:extLst>
          </p:cNvPr>
          <p:cNvSpPr/>
          <p:nvPr/>
        </p:nvSpPr>
        <p:spPr>
          <a:xfrm>
            <a:off x="6466797" y="2835130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Korrelationsanalyse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EAC3CBF0-2B23-84DF-893F-E4E75A404946}"/>
              </a:ext>
            </a:extLst>
          </p:cNvPr>
          <p:cNvSpPr/>
          <p:nvPr/>
        </p:nvSpPr>
        <p:spPr>
          <a:xfrm>
            <a:off x="6466797" y="3102001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... 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4FE9EB50-6A26-402C-DC2C-EB790EA8476E}"/>
              </a:ext>
            </a:extLst>
          </p:cNvPr>
          <p:cNvSpPr/>
          <p:nvPr/>
        </p:nvSpPr>
        <p:spPr>
          <a:xfrm>
            <a:off x="6421490" y="3669043"/>
            <a:ext cx="4160049" cy="1706531"/>
          </a:xfrm>
          <a:prstGeom prst="rect">
            <a:avLst/>
          </a:prstGeom>
          <a:solidFill>
            <a:srgbClr val="00608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b="1" dirty="0">
                <a:latin typeface="Frutiger Next Pro" panose="020B0503040204020203" pitchFamily="34" charset="77"/>
              </a:rPr>
              <a:t>                                                     Ökonomische Konzepte</a:t>
            </a:r>
          </a:p>
          <a:p>
            <a:pPr algn="ctr"/>
            <a:endParaRPr lang="de-DE" sz="750" b="1" dirty="0">
              <a:latin typeface="Frutiger Next Pro" panose="020B0503040204020203" pitchFamily="34" charset="77"/>
            </a:endParaRPr>
          </a:p>
          <a:p>
            <a:pPr>
              <a:tabLst>
                <a:tab pos="444500" algn="ctr"/>
                <a:tab pos="1955800" algn="ctr"/>
              </a:tabLst>
            </a:pPr>
            <a:r>
              <a:rPr lang="de-DE" sz="750" b="1" dirty="0">
                <a:latin typeface="Frutiger Next Pro" panose="020B0503040204020203" pitchFamily="34" charset="77"/>
              </a:rPr>
              <a:t>	Klassische</a:t>
            </a:r>
            <a:r>
              <a:rPr lang="de-DE" sz="750" dirty="0">
                <a:latin typeface="Frutiger Next Pro" panose="020B0503040204020203" pitchFamily="34" charset="77"/>
              </a:rPr>
              <a:t> ökonomische Konzepte 	</a:t>
            </a:r>
            <a:r>
              <a:rPr lang="de-DE" sz="750" b="1" dirty="0">
                <a:latin typeface="Frutiger Next Pro" panose="020B0503040204020203" pitchFamily="34" charset="77"/>
              </a:rPr>
              <a:t>                       Alternative</a:t>
            </a:r>
            <a:r>
              <a:rPr lang="de-DE" sz="750" dirty="0">
                <a:latin typeface="Frutiger Next Pro" panose="020B0503040204020203" pitchFamily="34" charset="77"/>
              </a:rPr>
              <a:t> ökonomische Konzepte </a:t>
            </a:r>
            <a:br>
              <a:rPr lang="de-DE" sz="750" b="1" dirty="0">
                <a:latin typeface="Frutiger Next Pro" panose="020B0503040204020203" pitchFamily="34" charset="77"/>
              </a:rPr>
            </a:br>
            <a:endParaRPr lang="de-DE" sz="750" b="1" dirty="0">
              <a:latin typeface="Frutiger Next Pro" panose="020B0503040204020203" pitchFamily="34" charset="77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447481A7-E041-4E7B-7620-306605B994B5}"/>
              </a:ext>
            </a:extLst>
          </p:cNvPr>
          <p:cNvSpPr/>
          <p:nvPr/>
        </p:nvSpPr>
        <p:spPr>
          <a:xfrm>
            <a:off x="6574759" y="4127049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Soziale Marktwirtschaft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E21E29CE-4996-9F41-C814-1A95EB19DE48}"/>
              </a:ext>
            </a:extLst>
          </p:cNvPr>
          <p:cNvSpPr/>
          <p:nvPr/>
        </p:nvSpPr>
        <p:spPr>
          <a:xfrm>
            <a:off x="6574759" y="4440607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Staatskapitalismus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8348849-65D2-BA62-5CB1-1BBACF705D16}"/>
              </a:ext>
            </a:extLst>
          </p:cNvPr>
          <p:cNvSpPr/>
          <p:nvPr/>
        </p:nvSpPr>
        <p:spPr>
          <a:xfrm>
            <a:off x="6574759" y="4753160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Islamische Wirtschaft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9D1C9ECC-8F70-F1DB-7528-FA61F440606F}"/>
              </a:ext>
            </a:extLst>
          </p:cNvPr>
          <p:cNvSpPr/>
          <p:nvPr/>
        </p:nvSpPr>
        <p:spPr>
          <a:xfrm>
            <a:off x="6574759" y="5050308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703A5E96-7976-4E69-4D25-F882FAF4F2DF}"/>
              </a:ext>
            </a:extLst>
          </p:cNvPr>
          <p:cNvSpPr/>
          <p:nvPr/>
        </p:nvSpPr>
        <p:spPr>
          <a:xfrm>
            <a:off x="8214774" y="4148254"/>
            <a:ext cx="1113851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Gemeinwohl-Ökonomie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F343F2DB-9856-AA28-411A-3601E0765317}"/>
              </a:ext>
            </a:extLst>
          </p:cNvPr>
          <p:cNvSpPr/>
          <p:nvPr/>
        </p:nvSpPr>
        <p:spPr>
          <a:xfrm>
            <a:off x="8200699" y="4447359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Postwachstumsökonomie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2A2B18C-4F4A-025C-0B8F-9B89B1A30DC3}"/>
              </a:ext>
            </a:extLst>
          </p:cNvPr>
          <p:cNvSpPr/>
          <p:nvPr/>
        </p:nvSpPr>
        <p:spPr>
          <a:xfrm>
            <a:off x="8200699" y="4776356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Donut-Ökonomie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B37BC83E-0500-C4C9-A262-B36F5C118D87}"/>
              </a:ext>
            </a:extLst>
          </p:cNvPr>
          <p:cNvSpPr/>
          <p:nvPr/>
        </p:nvSpPr>
        <p:spPr>
          <a:xfrm>
            <a:off x="9394787" y="4155584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Kreislaufwirtschaft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F4887D52-4317-DEE6-D8E9-D3D7E655E30A}"/>
              </a:ext>
            </a:extLst>
          </p:cNvPr>
          <p:cNvSpPr/>
          <p:nvPr/>
        </p:nvSpPr>
        <p:spPr>
          <a:xfrm>
            <a:off x="9400890" y="4439652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Subsistenzwirtschaft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93769560-8095-9711-F107-B88F5DF11E57}"/>
              </a:ext>
            </a:extLst>
          </p:cNvPr>
          <p:cNvSpPr/>
          <p:nvPr/>
        </p:nvSpPr>
        <p:spPr>
          <a:xfrm>
            <a:off x="9401365" y="4768713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Solidarische Wirtschaft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4DBB82BB-5ACE-4E06-DDB8-ED23373EB8FB}"/>
              </a:ext>
            </a:extLst>
          </p:cNvPr>
          <p:cNvSpPr/>
          <p:nvPr/>
        </p:nvSpPr>
        <p:spPr>
          <a:xfrm>
            <a:off x="8750480" y="5092644"/>
            <a:ext cx="1113849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cxnSp>
        <p:nvCxnSpPr>
          <p:cNvPr id="80" name="Gewinkelte Verbindung 79">
            <a:extLst>
              <a:ext uri="{FF2B5EF4-FFF2-40B4-BE49-F238E27FC236}">
                <a16:creationId xmlns:a16="http://schemas.microsoft.com/office/drawing/2014/main" id="{8FB0FA5B-5098-ED96-1848-21C0A6D5FD4C}"/>
              </a:ext>
            </a:extLst>
          </p:cNvPr>
          <p:cNvCxnSpPr>
            <a:cxnSpLocks/>
          </p:cNvCxnSpPr>
          <p:nvPr/>
        </p:nvCxnSpPr>
        <p:spPr>
          <a:xfrm>
            <a:off x="9054825" y="3741375"/>
            <a:ext cx="609600" cy="139771"/>
          </a:xfrm>
          <a:prstGeom prst="bentConnector3">
            <a:avLst>
              <a:gd name="adj1" fmla="val 100000"/>
            </a:avLst>
          </a:prstGeom>
          <a:ln w="952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B5113EFE-7AAE-3052-2639-06DF5176BE50}"/>
              </a:ext>
            </a:extLst>
          </p:cNvPr>
          <p:cNvCxnSpPr>
            <a:cxnSpLocks/>
          </p:cNvCxnSpPr>
          <p:nvPr/>
        </p:nvCxnSpPr>
        <p:spPr>
          <a:xfrm>
            <a:off x="8555754" y="3492708"/>
            <a:ext cx="0" cy="14299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winkelte Verbindung 81">
            <a:extLst>
              <a:ext uri="{FF2B5EF4-FFF2-40B4-BE49-F238E27FC236}">
                <a16:creationId xmlns:a16="http://schemas.microsoft.com/office/drawing/2014/main" id="{E08C03F7-C3D9-F3D3-61A7-144B783178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0850" y="3757272"/>
            <a:ext cx="624733" cy="100829"/>
          </a:xfrm>
          <a:prstGeom prst="bentConnector3">
            <a:avLst>
              <a:gd name="adj1" fmla="val 100388"/>
            </a:avLst>
          </a:prstGeom>
          <a:ln w="952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F0A11A54-4DEA-93BA-1355-1D3CF609B5A2}"/>
              </a:ext>
            </a:extLst>
          </p:cNvPr>
          <p:cNvSpPr/>
          <p:nvPr/>
        </p:nvSpPr>
        <p:spPr>
          <a:xfrm>
            <a:off x="9356377" y="2075151"/>
            <a:ext cx="1225171" cy="1337739"/>
          </a:xfrm>
          <a:prstGeom prst="rect">
            <a:avLst/>
          </a:prstGeom>
          <a:solidFill>
            <a:srgbClr val="4691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b="1" dirty="0">
                <a:latin typeface="Frutiger Next Pro" panose="020B0503040204020203" pitchFamily="34" charset="77"/>
              </a:rPr>
              <a:t>Ökonomische Schulen</a:t>
            </a:r>
            <a:br>
              <a:rPr lang="de-DE" sz="750" b="1" dirty="0">
                <a:latin typeface="Frutiger Next Pro" panose="020B0503040204020203" pitchFamily="34" charset="77"/>
              </a:rPr>
            </a:br>
            <a:endParaRPr lang="de-DE" sz="750" b="1" dirty="0">
              <a:latin typeface="Frutiger Next Pro" panose="020B0503040204020203" pitchFamily="34" charset="77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B0F067F1-772B-9210-8D3F-25B3B87D831A}"/>
              </a:ext>
            </a:extLst>
          </p:cNvPr>
          <p:cNvSpPr/>
          <p:nvPr/>
        </p:nvSpPr>
        <p:spPr>
          <a:xfrm>
            <a:off x="9421116" y="2570698"/>
            <a:ext cx="1055227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Keynesianismus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614C6F62-7A41-513A-EFA5-2261E641B18B}"/>
              </a:ext>
            </a:extLst>
          </p:cNvPr>
          <p:cNvSpPr/>
          <p:nvPr/>
        </p:nvSpPr>
        <p:spPr>
          <a:xfrm>
            <a:off x="9421115" y="2835130"/>
            <a:ext cx="1055227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Monetarismus 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D0247FC5-0112-2CE5-FEF0-F898324207E2}"/>
              </a:ext>
            </a:extLst>
          </p:cNvPr>
          <p:cNvSpPr/>
          <p:nvPr/>
        </p:nvSpPr>
        <p:spPr>
          <a:xfrm>
            <a:off x="9421117" y="2296926"/>
            <a:ext cx="1055227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Neoklassik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1CE3A08-9C5F-7C70-ACD0-3D74F3887F18}"/>
              </a:ext>
            </a:extLst>
          </p:cNvPr>
          <p:cNvSpPr/>
          <p:nvPr/>
        </p:nvSpPr>
        <p:spPr>
          <a:xfrm>
            <a:off x="9415991" y="3108630"/>
            <a:ext cx="1055227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... </a:t>
            </a:r>
          </a:p>
        </p:txBody>
      </p:sp>
      <p:cxnSp>
        <p:nvCxnSpPr>
          <p:cNvPr id="88" name="Gerade Verbindung 87">
            <a:extLst>
              <a:ext uri="{FF2B5EF4-FFF2-40B4-BE49-F238E27FC236}">
                <a16:creationId xmlns:a16="http://schemas.microsoft.com/office/drawing/2014/main" id="{AC5F484F-3362-109B-2218-DC9833D2B5F2}"/>
              </a:ext>
            </a:extLst>
          </p:cNvPr>
          <p:cNvCxnSpPr>
            <a:cxnSpLocks/>
          </p:cNvCxnSpPr>
          <p:nvPr/>
        </p:nvCxnSpPr>
        <p:spPr>
          <a:xfrm>
            <a:off x="7729699" y="2806512"/>
            <a:ext cx="21786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>
            <a:extLst>
              <a:ext uri="{FF2B5EF4-FFF2-40B4-BE49-F238E27FC236}">
                <a16:creationId xmlns:a16="http://schemas.microsoft.com/office/drawing/2014/main" id="{A9DAC499-CA4B-3EC9-9DFE-C340150735A5}"/>
              </a:ext>
            </a:extLst>
          </p:cNvPr>
          <p:cNvCxnSpPr>
            <a:cxnSpLocks/>
          </p:cNvCxnSpPr>
          <p:nvPr/>
        </p:nvCxnSpPr>
        <p:spPr>
          <a:xfrm>
            <a:off x="9123446" y="2806512"/>
            <a:ext cx="21786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hteck 89">
            <a:extLst>
              <a:ext uri="{FF2B5EF4-FFF2-40B4-BE49-F238E27FC236}">
                <a16:creationId xmlns:a16="http://schemas.microsoft.com/office/drawing/2014/main" id="{B3F44D6A-C951-2049-F15F-56543E992788}"/>
              </a:ext>
            </a:extLst>
          </p:cNvPr>
          <p:cNvSpPr/>
          <p:nvPr/>
        </p:nvSpPr>
        <p:spPr>
          <a:xfrm>
            <a:off x="6045914" y="1513560"/>
            <a:ext cx="4968336" cy="426511"/>
          </a:xfrm>
          <a:prstGeom prst="rect">
            <a:avLst/>
          </a:prstGeom>
          <a:gradFill>
            <a:gsLst>
              <a:gs pos="0">
                <a:srgbClr val="CC8792"/>
              </a:gs>
              <a:gs pos="10000">
                <a:srgbClr val="006081"/>
              </a:gs>
              <a:gs pos="90000">
                <a:srgbClr val="006081"/>
              </a:gs>
              <a:gs pos="100000">
                <a:srgbClr val="CC8792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 algn="ctr"/>
            <a:r>
              <a:rPr lang="de-DE" sz="7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Wirtschaftssysteme / Wirtschaftsordnungen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BBA1ED49-1A31-9143-3110-02DF84FCF800}"/>
              </a:ext>
            </a:extLst>
          </p:cNvPr>
          <p:cNvSpPr/>
          <p:nvPr/>
        </p:nvSpPr>
        <p:spPr>
          <a:xfrm>
            <a:off x="6941935" y="1695144"/>
            <a:ext cx="985206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Marktwirtschaft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5C95AF65-E6D8-11F4-2610-B253F2EA5C3D}"/>
              </a:ext>
            </a:extLst>
          </p:cNvPr>
          <p:cNvSpPr/>
          <p:nvPr/>
        </p:nvSpPr>
        <p:spPr>
          <a:xfrm>
            <a:off x="9171822" y="1685324"/>
            <a:ext cx="985206" cy="20625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Planwirtschaft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36B08CA-CF48-2DFC-D566-E1C890CBED50}"/>
              </a:ext>
            </a:extLst>
          </p:cNvPr>
          <p:cNvSpPr txBox="1"/>
          <p:nvPr/>
        </p:nvSpPr>
        <p:spPr>
          <a:xfrm>
            <a:off x="919762" y="158737"/>
            <a:ext cx="74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Politik, Wirtschaft, Ökologie – interdisziplinär denken und 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AB514C-5090-97FD-3EE5-61B64A46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07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2B357-BF95-D81C-A3C2-3DC7894D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hteck 131">
            <a:extLst>
              <a:ext uri="{FF2B5EF4-FFF2-40B4-BE49-F238E27FC236}">
                <a16:creationId xmlns:a16="http://schemas.microsoft.com/office/drawing/2014/main" id="{545993CB-4468-BD53-9D05-41DAA0CEC181}"/>
              </a:ext>
            </a:extLst>
          </p:cNvPr>
          <p:cNvSpPr/>
          <p:nvPr/>
        </p:nvSpPr>
        <p:spPr>
          <a:xfrm>
            <a:off x="6299144" y="2911739"/>
            <a:ext cx="4419194" cy="558812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79C9F8C-A1A9-F723-91BD-1581F9A735CD}"/>
              </a:ext>
            </a:extLst>
          </p:cNvPr>
          <p:cNvSpPr/>
          <p:nvPr/>
        </p:nvSpPr>
        <p:spPr>
          <a:xfrm>
            <a:off x="868680" y="880763"/>
            <a:ext cx="4250461" cy="5338338"/>
          </a:xfrm>
          <a:prstGeom prst="rect">
            <a:avLst/>
          </a:prstGeom>
          <a:solidFill>
            <a:srgbClr val="94C87B"/>
          </a:solidFill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F4C329B-71C5-443F-5E7F-FD21486866D0}"/>
              </a:ext>
            </a:extLst>
          </p:cNvPr>
          <p:cNvSpPr/>
          <p:nvPr/>
        </p:nvSpPr>
        <p:spPr>
          <a:xfrm>
            <a:off x="1121910" y="1093218"/>
            <a:ext cx="3744000" cy="4860000"/>
          </a:xfrm>
          <a:prstGeom prst="rect">
            <a:avLst/>
          </a:prstGeom>
          <a:solidFill>
            <a:srgbClr val="CC879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63594EC-76D9-2CFF-9EE5-8D95380F8441}"/>
              </a:ext>
            </a:extLst>
          </p:cNvPr>
          <p:cNvSpPr/>
          <p:nvPr/>
        </p:nvSpPr>
        <p:spPr>
          <a:xfrm>
            <a:off x="1121911" y="1100623"/>
            <a:ext cx="3743999" cy="108000"/>
          </a:xfrm>
          <a:prstGeom prst="rect">
            <a:avLst/>
          </a:prstGeom>
          <a:solidFill>
            <a:srgbClr val="9F2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600" b="1" dirty="0">
                <a:latin typeface="Frutiger Next Pro" panose="020B0503040204020203" pitchFamily="34" charset="77"/>
              </a:rPr>
              <a:t>RECHTSORDNUNG</a:t>
            </a:r>
            <a:endParaRPr lang="de-DE" dirty="0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066F31A5-062E-9058-A07B-A12B13827184}"/>
              </a:ext>
            </a:extLst>
          </p:cNvPr>
          <p:cNvGrpSpPr/>
          <p:nvPr/>
        </p:nvGrpSpPr>
        <p:grpSpPr>
          <a:xfrm>
            <a:off x="1589910" y="1323522"/>
            <a:ext cx="2808000" cy="1387729"/>
            <a:chOff x="1589910" y="1323522"/>
            <a:chExt cx="2808000" cy="138772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18F2288-A940-960A-46EC-B31BD56ED466}"/>
                </a:ext>
              </a:extLst>
            </p:cNvPr>
            <p:cNvSpPr/>
            <p:nvPr/>
          </p:nvSpPr>
          <p:spPr>
            <a:xfrm>
              <a:off x="1589910" y="1323522"/>
              <a:ext cx="2808000" cy="108000"/>
            </a:xfrm>
            <a:prstGeom prst="rect">
              <a:avLst/>
            </a:prstGeom>
            <a:solidFill>
              <a:srgbClr val="A3813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POLITISCHES SYSTEM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8E5995A-E898-825A-7573-D32E74DFB124}"/>
                </a:ext>
              </a:extLst>
            </p:cNvPr>
            <p:cNvSpPr/>
            <p:nvPr/>
          </p:nvSpPr>
          <p:spPr>
            <a:xfrm>
              <a:off x="1589910" y="1434100"/>
              <a:ext cx="2808000" cy="1277151"/>
            </a:xfrm>
            <a:prstGeom prst="rect">
              <a:avLst/>
            </a:prstGeom>
            <a:solidFill>
              <a:srgbClr val="D3A54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2F0687F-D526-EA96-1FF8-C34D912CF0A7}"/>
                </a:ext>
              </a:extLst>
            </p:cNvPr>
            <p:cNvSpPr/>
            <p:nvPr/>
          </p:nvSpPr>
          <p:spPr>
            <a:xfrm>
              <a:off x="1693861" y="1697406"/>
              <a:ext cx="972000" cy="747282"/>
            </a:xfrm>
            <a:prstGeom prst="rect">
              <a:avLst/>
            </a:prstGeom>
            <a:solidFill>
              <a:srgbClr val="DCB4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Staat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CCB0A4E-4032-D12B-9018-397F4971AA82}"/>
                </a:ext>
              </a:extLst>
            </p:cNvPr>
            <p:cNvSpPr/>
            <p:nvPr/>
          </p:nvSpPr>
          <p:spPr>
            <a:xfrm>
              <a:off x="3172971" y="1697406"/>
              <a:ext cx="1080000" cy="752582"/>
            </a:xfrm>
            <a:prstGeom prst="rect">
              <a:avLst/>
            </a:prstGeom>
            <a:solidFill>
              <a:srgbClr val="DCB4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Staatsbürger</a:t>
              </a:r>
            </a:p>
          </p:txBody>
        </p:sp>
        <p:pic>
          <p:nvPicPr>
            <p:cNvPr id="16" name="Grafik 15" descr="Ein Bild, das Kleidung, Person, Frau, Lernen enthält.&#10;&#10;KI-generierte Inhalte können fehlerhaft sein.">
              <a:extLst>
                <a:ext uri="{FF2B5EF4-FFF2-40B4-BE49-F238E27FC236}">
                  <a16:creationId xmlns:a16="http://schemas.microsoft.com/office/drawing/2014/main" id="{F1CA00C8-7281-415F-DF4C-6B441BD8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674" y="1858969"/>
              <a:ext cx="774593" cy="504869"/>
            </a:xfrm>
            <a:prstGeom prst="rect">
              <a:avLst/>
            </a:prstGeom>
          </p:spPr>
        </p:pic>
        <p:pic>
          <p:nvPicPr>
            <p:cNvPr id="17" name="Grafik 16" descr="Ein Bild, das Gebäude, Klassische Architektur, Regierungsgebäude, Palast enthält.&#10;&#10;KI-generierte Inhalte können fehlerhaft sein.">
              <a:extLst>
                <a:ext uri="{FF2B5EF4-FFF2-40B4-BE49-F238E27FC236}">
                  <a16:creationId xmlns:a16="http://schemas.microsoft.com/office/drawing/2014/main" id="{AD865EEC-93E0-4426-B566-D366FDDA8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746" y="1858969"/>
              <a:ext cx="770230" cy="494327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E20C4DF-55E1-CB34-8F63-07427F4CB3CC}"/>
              </a:ext>
            </a:extLst>
          </p:cNvPr>
          <p:cNvGrpSpPr/>
          <p:nvPr/>
        </p:nvGrpSpPr>
        <p:grpSpPr>
          <a:xfrm>
            <a:off x="1589910" y="2977135"/>
            <a:ext cx="2808000" cy="1543647"/>
            <a:chOff x="1589910" y="2977135"/>
            <a:chExt cx="2808000" cy="1543647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4EC89FB-3394-8EEC-5A0C-82DF19386C73}"/>
                </a:ext>
              </a:extLst>
            </p:cNvPr>
            <p:cNvSpPr/>
            <p:nvPr/>
          </p:nvSpPr>
          <p:spPr>
            <a:xfrm>
              <a:off x="1589910" y="2977135"/>
              <a:ext cx="2808000" cy="108000"/>
            </a:xfrm>
            <a:prstGeom prst="rect">
              <a:avLst/>
            </a:prstGeom>
            <a:solidFill>
              <a:srgbClr val="0060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ÖKONOMISCHES SYSTEM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60BAC21-0E52-1FA3-D753-DD3A6E564822}"/>
                </a:ext>
              </a:extLst>
            </p:cNvPr>
            <p:cNvSpPr/>
            <p:nvPr/>
          </p:nvSpPr>
          <p:spPr>
            <a:xfrm>
              <a:off x="1589910" y="3085135"/>
              <a:ext cx="2808000" cy="1435647"/>
            </a:xfrm>
            <a:prstGeom prst="rect">
              <a:avLst/>
            </a:prstGeom>
            <a:solidFill>
              <a:srgbClr val="639C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1028C8B-48C5-7937-C5A8-49CD34C7A9FD}"/>
                </a:ext>
              </a:extLst>
            </p:cNvPr>
            <p:cNvSpPr/>
            <p:nvPr/>
          </p:nvSpPr>
          <p:spPr>
            <a:xfrm>
              <a:off x="1742970" y="3417117"/>
              <a:ext cx="972000" cy="747282"/>
            </a:xfrm>
            <a:prstGeom prst="rect">
              <a:avLst/>
            </a:prstGeom>
            <a:solidFill>
              <a:srgbClr val="00608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Produzent</a:t>
              </a:r>
            </a:p>
          </p:txBody>
        </p:sp>
        <p:pic>
          <p:nvPicPr>
            <p:cNvPr id="19" name="Grafik 18" descr="Ein Bild, das Person, Kleidung, Maschine, Techniker enthält.&#10;&#10;KI-generierte Inhalte können fehlerhaft sein.">
              <a:extLst>
                <a:ext uri="{FF2B5EF4-FFF2-40B4-BE49-F238E27FC236}">
                  <a16:creationId xmlns:a16="http://schemas.microsoft.com/office/drawing/2014/main" id="{27EF576E-87B5-BC63-70A7-9D11F2F8F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855" y="3588903"/>
              <a:ext cx="771135" cy="506485"/>
            </a:xfrm>
            <a:prstGeom prst="rect">
              <a:avLst/>
            </a:prstGeom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4A04BAC-18D1-3051-6EED-643FC582FC0A}"/>
                </a:ext>
              </a:extLst>
            </p:cNvPr>
            <p:cNvSpPr/>
            <p:nvPr/>
          </p:nvSpPr>
          <p:spPr>
            <a:xfrm>
              <a:off x="3206386" y="3417117"/>
              <a:ext cx="972000" cy="747282"/>
            </a:xfrm>
            <a:prstGeom prst="rect">
              <a:avLst/>
            </a:prstGeom>
            <a:solidFill>
              <a:srgbClr val="00608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Konsument</a:t>
              </a:r>
            </a:p>
          </p:txBody>
        </p:sp>
        <p:pic>
          <p:nvPicPr>
            <p:cNvPr id="21" name="Grafik 20" descr="Ein Bild, das Person, Mann, Im Haus, Laden enthält.&#10;&#10;KI-generierte Inhalte können fehlerhaft sein.">
              <a:extLst>
                <a:ext uri="{FF2B5EF4-FFF2-40B4-BE49-F238E27FC236}">
                  <a16:creationId xmlns:a16="http://schemas.microsoft.com/office/drawing/2014/main" id="{2648D950-92AB-CCFC-B9D4-86EC11B8F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818" y="3568553"/>
              <a:ext cx="771135" cy="508719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55CAC401-1071-EF83-F2FE-FDBE3C30E5B8}"/>
              </a:ext>
            </a:extLst>
          </p:cNvPr>
          <p:cNvGrpSpPr/>
          <p:nvPr/>
        </p:nvGrpSpPr>
        <p:grpSpPr>
          <a:xfrm>
            <a:off x="1589910" y="4655415"/>
            <a:ext cx="2808000" cy="1332318"/>
            <a:chOff x="1589910" y="4655415"/>
            <a:chExt cx="2808000" cy="133231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9C5E540-1A90-2739-3163-5EFF040A0A97}"/>
                </a:ext>
              </a:extLst>
            </p:cNvPr>
            <p:cNvSpPr/>
            <p:nvPr/>
          </p:nvSpPr>
          <p:spPr>
            <a:xfrm>
              <a:off x="1589910" y="4655415"/>
              <a:ext cx="2808000" cy="108000"/>
            </a:xfrm>
            <a:prstGeom prst="rect">
              <a:avLst/>
            </a:prstGeom>
            <a:solidFill>
              <a:srgbClr val="679D4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de-DE" sz="600" b="1" dirty="0">
                  <a:latin typeface="Frutiger Next Pro" panose="020B0503040204020203" pitchFamily="34" charset="77"/>
                </a:rPr>
                <a:t>ÖKOLOGISCHES SYSTEM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2E7315F-F86A-B62F-96E0-08755B827306}"/>
                </a:ext>
              </a:extLst>
            </p:cNvPr>
            <p:cNvSpPr/>
            <p:nvPr/>
          </p:nvSpPr>
          <p:spPr>
            <a:xfrm>
              <a:off x="1589910" y="4763415"/>
              <a:ext cx="2808000" cy="1224318"/>
            </a:xfrm>
            <a:prstGeom prst="rect">
              <a:avLst/>
            </a:prstGeom>
            <a:solidFill>
              <a:srgbClr val="94C87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E41F6EE-8D7B-D0AB-37E1-6C6D8E573980}"/>
                </a:ext>
              </a:extLst>
            </p:cNvPr>
            <p:cNvSpPr/>
            <p:nvPr/>
          </p:nvSpPr>
          <p:spPr>
            <a:xfrm>
              <a:off x="2516683" y="4898048"/>
              <a:ext cx="972000" cy="747282"/>
            </a:xfrm>
            <a:prstGeom prst="rect">
              <a:avLst/>
            </a:prstGeom>
            <a:solidFill>
              <a:srgbClr val="679D4F"/>
            </a:solidFill>
            <a:ln>
              <a:noFill/>
            </a:ln>
            <a:effectLst>
              <a:outerShdw blurRad="50800" dist="38100" dir="2700000" algn="tl" rotWithShape="0">
                <a:srgbClr val="006081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18000" rtlCol="0" anchor="t" anchorCtr="0"/>
            <a:lstStyle/>
            <a:p>
              <a:r>
                <a:rPr lang="de-DE" sz="450" b="1" dirty="0">
                  <a:latin typeface="Frutiger Next Pro" panose="020B0503040204020203" pitchFamily="34" charset="77"/>
                </a:rPr>
                <a:t>Mensch als Teil der Natur</a:t>
              </a:r>
            </a:p>
          </p:txBody>
        </p:sp>
        <p:pic>
          <p:nvPicPr>
            <p:cNvPr id="23" name="Grafik 22" descr="Ein Bild, das draußen, Gras, Himmel, Person enthält.&#10;&#10;KI-generierte Inhalte können fehlerhaft sein.">
              <a:extLst>
                <a:ext uri="{FF2B5EF4-FFF2-40B4-BE49-F238E27FC236}">
                  <a16:creationId xmlns:a16="http://schemas.microsoft.com/office/drawing/2014/main" id="{5C513FBD-8A44-DBA4-C59F-F404C8B0F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12" y="5039545"/>
              <a:ext cx="773542" cy="506486"/>
            </a:xfrm>
            <a:prstGeom prst="rect">
              <a:avLst/>
            </a:prstGeom>
          </p:spPr>
        </p:pic>
      </p:grp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BCB4F9AE-9E1F-57C5-1311-F2276882BEE3}"/>
              </a:ext>
            </a:extLst>
          </p:cNvPr>
          <p:cNvCxnSpPr>
            <a:cxnSpLocks/>
          </p:cNvCxnSpPr>
          <p:nvPr/>
        </p:nvCxnSpPr>
        <p:spPr>
          <a:xfrm flipV="1">
            <a:off x="4416912" y="3568553"/>
            <a:ext cx="1811501" cy="1115513"/>
          </a:xfrm>
          <a:prstGeom prst="line">
            <a:avLst/>
          </a:prstGeom>
          <a:ln w="19050">
            <a:solidFill>
              <a:srgbClr val="679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D6B9098F-EE9C-AF7D-4B3A-37FA05223384}"/>
              </a:ext>
            </a:extLst>
          </p:cNvPr>
          <p:cNvCxnSpPr>
            <a:cxnSpLocks/>
          </p:cNvCxnSpPr>
          <p:nvPr/>
        </p:nvCxnSpPr>
        <p:spPr>
          <a:xfrm flipV="1">
            <a:off x="4377481" y="5205936"/>
            <a:ext cx="1921663" cy="747282"/>
          </a:xfrm>
          <a:prstGeom prst="line">
            <a:avLst/>
          </a:prstGeom>
          <a:ln w="19050">
            <a:solidFill>
              <a:srgbClr val="679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hteck 106">
            <a:extLst>
              <a:ext uri="{FF2B5EF4-FFF2-40B4-BE49-F238E27FC236}">
                <a16:creationId xmlns:a16="http://schemas.microsoft.com/office/drawing/2014/main" id="{931BD018-393C-6874-B7D3-73E6541B6DF6}"/>
              </a:ext>
            </a:extLst>
          </p:cNvPr>
          <p:cNvSpPr/>
          <p:nvPr/>
        </p:nvSpPr>
        <p:spPr>
          <a:xfrm>
            <a:off x="6320924" y="3524940"/>
            <a:ext cx="4398477" cy="211497"/>
          </a:xfrm>
          <a:prstGeom prst="rect">
            <a:avLst/>
          </a:prstGeom>
          <a:solidFill>
            <a:srgbClr val="679D4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de-DE" sz="750" b="1" dirty="0">
                <a:latin typeface="Frutiger Next Pro" panose="020B0503040204020203" pitchFamily="34" charset="77"/>
              </a:rPr>
              <a:t>ÖKOLOGISCHES SYSTEM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C37DB835-7E4E-A716-199D-EEA36C680A34}"/>
              </a:ext>
            </a:extLst>
          </p:cNvPr>
          <p:cNvSpPr/>
          <p:nvPr/>
        </p:nvSpPr>
        <p:spPr>
          <a:xfrm>
            <a:off x="6320924" y="3701137"/>
            <a:ext cx="4395102" cy="1504799"/>
          </a:xfrm>
          <a:prstGeom prst="rect">
            <a:avLst/>
          </a:prstGeom>
          <a:solidFill>
            <a:srgbClr val="94C87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D3C61686-4C24-BBD3-ACB8-FEBFB1903A4E}"/>
              </a:ext>
            </a:extLst>
          </p:cNvPr>
          <p:cNvSpPr txBox="1"/>
          <p:nvPr/>
        </p:nvSpPr>
        <p:spPr>
          <a:xfrm>
            <a:off x="6771628" y="4164399"/>
            <a:ext cx="530083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Abgase</a:t>
            </a:r>
            <a:endParaRPr lang="de-DE" sz="750" dirty="0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F813E43A-5964-B3DE-0DF9-C423761D80E5}"/>
              </a:ext>
            </a:extLst>
          </p:cNvPr>
          <p:cNvSpPr txBox="1"/>
          <p:nvPr/>
        </p:nvSpPr>
        <p:spPr>
          <a:xfrm>
            <a:off x="7392456" y="4172903"/>
            <a:ext cx="530083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Abwasser</a:t>
            </a:r>
            <a:endParaRPr lang="de-DE" sz="750" dirty="0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6575C683-184E-7F29-E4D5-A98DC0AB32C4}"/>
              </a:ext>
            </a:extLst>
          </p:cNvPr>
          <p:cNvSpPr txBox="1"/>
          <p:nvPr/>
        </p:nvSpPr>
        <p:spPr>
          <a:xfrm>
            <a:off x="8747220" y="4183078"/>
            <a:ext cx="530083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Abwärme</a:t>
            </a:r>
            <a:endParaRPr lang="de-DE" sz="750" dirty="0"/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2C390F24-8081-BC23-431B-FA959DDAD25D}"/>
              </a:ext>
            </a:extLst>
          </p:cNvPr>
          <p:cNvSpPr txBox="1"/>
          <p:nvPr/>
        </p:nvSpPr>
        <p:spPr>
          <a:xfrm>
            <a:off x="8072729" y="4177279"/>
            <a:ext cx="530083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Abfälle</a:t>
            </a:r>
            <a:endParaRPr lang="de-DE" sz="750" dirty="0"/>
          </a:p>
        </p:txBody>
      </p: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9FF86B05-3429-029A-AF26-71F9F8670564}"/>
              </a:ext>
            </a:extLst>
          </p:cNvPr>
          <p:cNvCxnSpPr>
            <a:cxnSpLocks/>
          </p:cNvCxnSpPr>
          <p:nvPr/>
        </p:nvCxnSpPr>
        <p:spPr>
          <a:xfrm>
            <a:off x="6978420" y="3400293"/>
            <a:ext cx="0" cy="709717"/>
          </a:xfrm>
          <a:prstGeom prst="straightConnector1">
            <a:avLst/>
          </a:prstGeom>
          <a:ln w="15875" cap="rnd">
            <a:solidFill>
              <a:schemeClr val="bg1">
                <a:lumMod val="50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EF91F842-18FA-9433-9B1C-51C0B68E2232}"/>
              </a:ext>
            </a:extLst>
          </p:cNvPr>
          <p:cNvCxnSpPr>
            <a:cxnSpLocks/>
          </p:cNvCxnSpPr>
          <p:nvPr/>
        </p:nvCxnSpPr>
        <p:spPr>
          <a:xfrm flipV="1">
            <a:off x="6916092" y="3400293"/>
            <a:ext cx="0" cy="709717"/>
          </a:xfrm>
          <a:prstGeom prst="straightConnector1">
            <a:avLst/>
          </a:prstGeom>
          <a:ln w="15875" cap="rnd">
            <a:solidFill>
              <a:schemeClr val="bg1"/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D843AB46-ED23-9695-C6DB-CE5BB8569E8D}"/>
              </a:ext>
            </a:extLst>
          </p:cNvPr>
          <p:cNvCxnSpPr>
            <a:cxnSpLocks/>
          </p:cNvCxnSpPr>
          <p:nvPr/>
        </p:nvCxnSpPr>
        <p:spPr>
          <a:xfrm>
            <a:off x="7656461" y="3413173"/>
            <a:ext cx="0" cy="709717"/>
          </a:xfrm>
          <a:prstGeom prst="straightConnector1">
            <a:avLst/>
          </a:prstGeom>
          <a:ln w="15875" cap="rnd">
            <a:solidFill>
              <a:schemeClr val="bg1">
                <a:lumMod val="50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08D420AB-5EF5-8D56-9718-3BBCB0ABB91C}"/>
              </a:ext>
            </a:extLst>
          </p:cNvPr>
          <p:cNvCxnSpPr>
            <a:cxnSpLocks/>
          </p:cNvCxnSpPr>
          <p:nvPr/>
        </p:nvCxnSpPr>
        <p:spPr>
          <a:xfrm flipV="1">
            <a:off x="7600387" y="3413173"/>
            <a:ext cx="0" cy="709717"/>
          </a:xfrm>
          <a:prstGeom prst="straightConnector1">
            <a:avLst/>
          </a:prstGeom>
          <a:ln w="15875" cap="rnd">
            <a:solidFill>
              <a:schemeClr val="bg1"/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BD664CC2-73A1-F894-2F37-57CE57E5533B}"/>
              </a:ext>
            </a:extLst>
          </p:cNvPr>
          <p:cNvCxnSpPr>
            <a:cxnSpLocks/>
          </p:cNvCxnSpPr>
          <p:nvPr/>
        </p:nvCxnSpPr>
        <p:spPr>
          <a:xfrm>
            <a:off x="8348350" y="3417549"/>
            <a:ext cx="0" cy="709717"/>
          </a:xfrm>
          <a:prstGeom prst="straightConnector1">
            <a:avLst/>
          </a:prstGeom>
          <a:ln w="15875" cap="rnd">
            <a:solidFill>
              <a:schemeClr val="bg1">
                <a:lumMod val="50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1E2E9074-6CFB-6191-8748-EC854015F7E0}"/>
              </a:ext>
            </a:extLst>
          </p:cNvPr>
          <p:cNvCxnSpPr>
            <a:cxnSpLocks/>
          </p:cNvCxnSpPr>
          <p:nvPr/>
        </p:nvCxnSpPr>
        <p:spPr>
          <a:xfrm flipV="1">
            <a:off x="8284837" y="3417549"/>
            <a:ext cx="0" cy="709717"/>
          </a:xfrm>
          <a:prstGeom prst="straightConnector1">
            <a:avLst/>
          </a:prstGeom>
          <a:ln w="15875" cap="rnd">
            <a:solidFill>
              <a:schemeClr val="bg1"/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A155EA8E-76F9-9824-F0C7-2CA020492891}"/>
              </a:ext>
            </a:extLst>
          </p:cNvPr>
          <p:cNvCxnSpPr>
            <a:cxnSpLocks/>
          </p:cNvCxnSpPr>
          <p:nvPr/>
        </p:nvCxnSpPr>
        <p:spPr>
          <a:xfrm>
            <a:off x="8948187" y="3435955"/>
            <a:ext cx="0" cy="709717"/>
          </a:xfrm>
          <a:prstGeom prst="straightConnector1">
            <a:avLst/>
          </a:prstGeom>
          <a:ln w="15875" cap="rnd">
            <a:solidFill>
              <a:schemeClr val="bg1">
                <a:lumMod val="50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>
            <a:extLst>
              <a:ext uri="{FF2B5EF4-FFF2-40B4-BE49-F238E27FC236}">
                <a16:creationId xmlns:a16="http://schemas.microsoft.com/office/drawing/2014/main" id="{286B9781-287D-22E7-0E2E-80F7315415A6}"/>
              </a:ext>
            </a:extLst>
          </p:cNvPr>
          <p:cNvCxnSpPr>
            <a:cxnSpLocks/>
          </p:cNvCxnSpPr>
          <p:nvPr/>
        </p:nvCxnSpPr>
        <p:spPr>
          <a:xfrm flipH="1" flipV="1">
            <a:off x="8873894" y="3435955"/>
            <a:ext cx="1212" cy="709717"/>
          </a:xfrm>
          <a:prstGeom prst="straightConnector1">
            <a:avLst/>
          </a:prstGeom>
          <a:ln w="15875" cap="rnd">
            <a:solidFill>
              <a:schemeClr val="bg1"/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feld 124">
            <a:extLst>
              <a:ext uri="{FF2B5EF4-FFF2-40B4-BE49-F238E27FC236}">
                <a16:creationId xmlns:a16="http://schemas.microsoft.com/office/drawing/2014/main" id="{420C4E3D-9C04-103E-6013-2BE130234274}"/>
              </a:ext>
            </a:extLst>
          </p:cNvPr>
          <p:cNvSpPr txBox="1"/>
          <p:nvPr/>
        </p:nvSpPr>
        <p:spPr>
          <a:xfrm>
            <a:off x="6590248" y="3244618"/>
            <a:ext cx="525095" cy="151440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Luft</a:t>
            </a:r>
            <a:endParaRPr lang="de-DE" sz="750" dirty="0"/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D0F40D8D-F3F0-8EB2-6098-D52C9ACB85F9}"/>
              </a:ext>
            </a:extLst>
          </p:cNvPr>
          <p:cNvSpPr txBox="1"/>
          <p:nvPr/>
        </p:nvSpPr>
        <p:spPr>
          <a:xfrm>
            <a:off x="7243455" y="3255252"/>
            <a:ext cx="525095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Wasser</a:t>
            </a:r>
            <a:endParaRPr lang="de-DE" sz="750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D6AA0EF7-AC7A-E910-88A5-6FFC161373FC}"/>
              </a:ext>
            </a:extLst>
          </p:cNvPr>
          <p:cNvSpPr txBox="1"/>
          <p:nvPr/>
        </p:nvSpPr>
        <p:spPr>
          <a:xfrm>
            <a:off x="8602812" y="3244618"/>
            <a:ext cx="525095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Energie</a:t>
            </a:r>
            <a:endParaRPr lang="de-DE" sz="750" dirty="0"/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69F23426-1F4F-B37B-F3C4-297A8C32A9E0}"/>
              </a:ext>
            </a:extLst>
          </p:cNvPr>
          <p:cNvSpPr txBox="1"/>
          <p:nvPr/>
        </p:nvSpPr>
        <p:spPr>
          <a:xfrm>
            <a:off x="7982524" y="3244618"/>
            <a:ext cx="525095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Rohstoffe</a:t>
            </a:r>
            <a:endParaRPr lang="de-DE" sz="750" dirty="0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A6778DC4-412C-DA59-18D5-BB8FD371635E}"/>
              </a:ext>
            </a:extLst>
          </p:cNvPr>
          <p:cNvSpPr/>
          <p:nvPr/>
        </p:nvSpPr>
        <p:spPr>
          <a:xfrm>
            <a:off x="9127907" y="4441166"/>
            <a:ext cx="1021479" cy="155680"/>
          </a:xfrm>
          <a:prstGeom prst="rect">
            <a:avLst/>
          </a:prstGeom>
          <a:solidFill>
            <a:srgbClr val="679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Biodiversität</a:t>
            </a: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A50A9024-0EB9-801F-CF45-74F591746AA7}"/>
              </a:ext>
            </a:extLst>
          </p:cNvPr>
          <p:cNvSpPr/>
          <p:nvPr/>
        </p:nvSpPr>
        <p:spPr>
          <a:xfrm>
            <a:off x="9339783" y="4678572"/>
            <a:ext cx="1021479" cy="155680"/>
          </a:xfrm>
          <a:prstGeom prst="rect">
            <a:avLst/>
          </a:prstGeom>
          <a:solidFill>
            <a:srgbClr val="679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Klimawandel</a:t>
            </a:r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29B1842D-0867-6347-2733-7B26E87C01DE}"/>
              </a:ext>
            </a:extLst>
          </p:cNvPr>
          <p:cNvSpPr/>
          <p:nvPr/>
        </p:nvSpPr>
        <p:spPr>
          <a:xfrm>
            <a:off x="9485420" y="4898048"/>
            <a:ext cx="1021479" cy="155680"/>
          </a:xfrm>
          <a:prstGeom prst="rect">
            <a:avLst/>
          </a:prstGeom>
          <a:solidFill>
            <a:srgbClr val="679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7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Nachhaltigkeit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CB440C-E749-5D3C-6B16-3CEC0A8A2426}"/>
              </a:ext>
            </a:extLst>
          </p:cNvPr>
          <p:cNvSpPr txBox="1"/>
          <p:nvPr/>
        </p:nvSpPr>
        <p:spPr>
          <a:xfrm>
            <a:off x="919762" y="158737"/>
            <a:ext cx="74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Politik, Wirtschaft, Ökologie – interdisziplinär denken und 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48012E-AA51-404E-26B3-1C990620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0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25" grpId="0"/>
      <p:bldP spid="126" grpId="0"/>
      <p:bldP spid="127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6788-0A1D-22BB-DD28-997CAE0DE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F1EA0E4-695E-3E17-BA05-A11F5E4F7A1C}"/>
              </a:ext>
            </a:extLst>
          </p:cNvPr>
          <p:cNvSpPr/>
          <p:nvPr/>
        </p:nvSpPr>
        <p:spPr>
          <a:xfrm>
            <a:off x="919762" y="997922"/>
            <a:ext cx="4470400" cy="5338338"/>
          </a:xfrm>
          <a:prstGeom prst="rect">
            <a:avLst/>
          </a:prstGeom>
          <a:solidFill>
            <a:srgbClr val="94C87B"/>
          </a:solidFill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EF39088-AEBA-4BF5-2812-C6138DE2AE3D}"/>
              </a:ext>
            </a:extLst>
          </p:cNvPr>
          <p:cNvSpPr/>
          <p:nvPr/>
        </p:nvSpPr>
        <p:spPr>
          <a:xfrm>
            <a:off x="1122962" y="1210377"/>
            <a:ext cx="4057226" cy="4860000"/>
          </a:xfrm>
          <a:prstGeom prst="rect">
            <a:avLst/>
          </a:prstGeom>
          <a:solidFill>
            <a:srgbClr val="CC879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49AA05-5CCF-1465-EFA3-80FAEF420D60}"/>
              </a:ext>
            </a:extLst>
          </p:cNvPr>
          <p:cNvSpPr/>
          <p:nvPr/>
        </p:nvSpPr>
        <p:spPr>
          <a:xfrm>
            <a:off x="1714053" y="5499641"/>
            <a:ext cx="2808000" cy="108000"/>
          </a:xfrm>
          <a:prstGeom prst="rect">
            <a:avLst/>
          </a:prstGeom>
          <a:solidFill>
            <a:srgbClr val="679D4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de-DE" sz="600" b="1" dirty="0">
                <a:latin typeface="Frutiger Next Pro" panose="020B0503040204020203" pitchFamily="34" charset="77"/>
              </a:rPr>
              <a:t>ÖKOLOGISCHES SYSTEM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71E499F-A8A5-69B4-C2EF-A476B1852D20}"/>
              </a:ext>
            </a:extLst>
          </p:cNvPr>
          <p:cNvSpPr/>
          <p:nvPr/>
        </p:nvSpPr>
        <p:spPr>
          <a:xfrm>
            <a:off x="1234594" y="1217782"/>
            <a:ext cx="3743999" cy="108000"/>
          </a:xfrm>
          <a:prstGeom prst="rect">
            <a:avLst/>
          </a:prstGeom>
          <a:solidFill>
            <a:srgbClr val="9F2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600" b="1" dirty="0">
                <a:latin typeface="Frutiger Next Pro" panose="020B0503040204020203" pitchFamily="34" charset="77"/>
              </a:rPr>
              <a:t>RECHTSORDNUNG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EA3840-F092-0F79-93A1-4A0CB53D7550}"/>
              </a:ext>
            </a:extLst>
          </p:cNvPr>
          <p:cNvSpPr/>
          <p:nvPr/>
        </p:nvSpPr>
        <p:spPr>
          <a:xfrm>
            <a:off x="1710679" y="5604577"/>
            <a:ext cx="2808000" cy="504000"/>
          </a:xfrm>
          <a:prstGeom prst="rect">
            <a:avLst/>
          </a:prstGeom>
          <a:solidFill>
            <a:srgbClr val="94C87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D3CEFC1-8487-6241-D94E-711904E0A632}"/>
              </a:ext>
            </a:extLst>
          </p:cNvPr>
          <p:cNvSpPr/>
          <p:nvPr/>
        </p:nvSpPr>
        <p:spPr>
          <a:xfrm>
            <a:off x="1718765" y="2742356"/>
            <a:ext cx="2808000" cy="108000"/>
          </a:xfrm>
          <a:prstGeom prst="rect">
            <a:avLst/>
          </a:prstGeom>
          <a:solidFill>
            <a:srgbClr val="006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600" b="1" dirty="0">
                <a:latin typeface="Frutiger Next Pro" panose="020B0503040204020203" pitchFamily="34" charset="77"/>
              </a:rPr>
              <a:t>ÖKONOMISCHES SYSTEM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36C8EB-4DC9-F161-0975-645E46546EFD}"/>
              </a:ext>
            </a:extLst>
          </p:cNvPr>
          <p:cNvSpPr/>
          <p:nvPr/>
        </p:nvSpPr>
        <p:spPr>
          <a:xfrm>
            <a:off x="1718765" y="2850356"/>
            <a:ext cx="2808000" cy="2520000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E1FEE60-B2D5-608F-59FF-45510A3A2041}"/>
              </a:ext>
            </a:extLst>
          </p:cNvPr>
          <p:cNvSpPr/>
          <p:nvPr/>
        </p:nvSpPr>
        <p:spPr>
          <a:xfrm>
            <a:off x="1702593" y="1440681"/>
            <a:ext cx="2808000" cy="108000"/>
          </a:xfrm>
          <a:prstGeom prst="rect">
            <a:avLst/>
          </a:prstGeom>
          <a:solidFill>
            <a:srgbClr val="A381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600" b="1" dirty="0">
                <a:latin typeface="Frutiger Next Pro" panose="020B0503040204020203" pitchFamily="34" charset="77"/>
              </a:rPr>
              <a:t>POLITISCHES SYSTEM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F85A551-7CC7-1367-77FB-41875720E439}"/>
              </a:ext>
            </a:extLst>
          </p:cNvPr>
          <p:cNvSpPr/>
          <p:nvPr/>
        </p:nvSpPr>
        <p:spPr>
          <a:xfrm>
            <a:off x="1702593" y="1551260"/>
            <a:ext cx="2808000" cy="1080000"/>
          </a:xfrm>
          <a:prstGeom prst="rect">
            <a:avLst/>
          </a:prstGeom>
          <a:solidFill>
            <a:srgbClr val="D3A5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92ECB49-95CC-A4E7-FB75-55DD871BD247}"/>
              </a:ext>
            </a:extLst>
          </p:cNvPr>
          <p:cNvSpPr/>
          <p:nvPr/>
        </p:nvSpPr>
        <p:spPr>
          <a:xfrm>
            <a:off x="1802196" y="1858900"/>
            <a:ext cx="948247" cy="1027966"/>
          </a:xfrm>
          <a:prstGeom prst="rect">
            <a:avLst/>
          </a:prstGeom>
          <a:solidFill>
            <a:srgbClr val="DCB4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b="1" dirty="0">
                <a:latin typeface="Frutiger Next Pro" panose="020B0503040204020203" pitchFamily="34" charset="77"/>
              </a:rPr>
              <a:t>Staat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C652BAA-0D00-0E24-0FA5-1C3CE75E222D}"/>
              </a:ext>
            </a:extLst>
          </p:cNvPr>
          <p:cNvSpPr/>
          <p:nvPr/>
        </p:nvSpPr>
        <p:spPr>
          <a:xfrm>
            <a:off x="3363097" y="1858900"/>
            <a:ext cx="987884" cy="712662"/>
          </a:xfrm>
          <a:prstGeom prst="rect">
            <a:avLst/>
          </a:prstGeom>
          <a:solidFill>
            <a:srgbClr val="DCB4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b="1" dirty="0">
                <a:latin typeface="Frutiger Next Pro" panose="020B0503040204020203" pitchFamily="34" charset="77"/>
              </a:rPr>
              <a:t>Soziale Gruppen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9FD33F-9E21-5318-D9EB-BC74A8567D99}"/>
              </a:ext>
            </a:extLst>
          </p:cNvPr>
          <p:cNvSpPr/>
          <p:nvPr/>
        </p:nvSpPr>
        <p:spPr>
          <a:xfrm>
            <a:off x="3616601" y="1991636"/>
            <a:ext cx="468000" cy="146060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Familie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F67E627-D5F9-7A1B-E0BD-2D67A83438F9}"/>
              </a:ext>
            </a:extLst>
          </p:cNvPr>
          <p:cNvSpPr/>
          <p:nvPr/>
        </p:nvSpPr>
        <p:spPr>
          <a:xfrm>
            <a:off x="3697795" y="2105928"/>
            <a:ext cx="468000" cy="146061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Vereine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9BF2287-A6AF-2AB8-DA01-029901D6051B}"/>
              </a:ext>
            </a:extLst>
          </p:cNvPr>
          <p:cNvSpPr/>
          <p:nvPr/>
        </p:nvSpPr>
        <p:spPr>
          <a:xfrm>
            <a:off x="3778989" y="2228258"/>
            <a:ext cx="468000" cy="144817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50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Parteien</a:t>
            </a:r>
            <a:endParaRPr lang="de-DE" sz="600" dirty="0">
              <a:solidFill>
                <a:schemeClr val="tx1"/>
              </a:solidFill>
              <a:latin typeface="Frutiger Next Pro Light" panose="020B0303040204020203" pitchFamily="34" charset="77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ACCD44D-3789-19D7-CA86-FC1582A94957}"/>
              </a:ext>
            </a:extLst>
          </p:cNvPr>
          <p:cNvSpPr/>
          <p:nvPr/>
        </p:nvSpPr>
        <p:spPr>
          <a:xfrm>
            <a:off x="3848544" y="2357039"/>
            <a:ext cx="468000" cy="144816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F6E76D7-A71B-4F8E-295F-2B3960CB8942}"/>
              </a:ext>
            </a:extLst>
          </p:cNvPr>
          <p:cNvSpPr/>
          <p:nvPr/>
        </p:nvSpPr>
        <p:spPr>
          <a:xfrm>
            <a:off x="1837042" y="1993702"/>
            <a:ext cx="402093" cy="147740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Parlament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01D7456-60F9-F0CB-40B0-B9734A2C27CE}"/>
              </a:ext>
            </a:extLst>
          </p:cNvPr>
          <p:cNvSpPr/>
          <p:nvPr/>
        </p:nvSpPr>
        <p:spPr>
          <a:xfrm>
            <a:off x="1896352" y="2089786"/>
            <a:ext cx="402093" cy="140459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Regierung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4DC0511-F422-8ACC-C781-8A4C22B776E0}"/>
              </a:ext>
            </a:extLst>
          </p:cNvPr>
          <p:cNvSpPr/>
          <p:nvPr/>
        </p:nvSpPr>
        <p:spPr>
          <a:xfrm>
            <a:off x="1962259" y="2188342"/>
            <a:ext cx="402093" cy="143715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Gerichte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B4D8601-3CD0-3B25-D37E-FCA3038185A5}"/>
              </a:ext>
            </a:extLst>
          </p:cNvPr>
          <p:cNvSpPr/>
          <p:nvPr/>
        </p:nvSpPr>
        <p:spPr>
          <a:xfrm>
            <a:off x="1861608" y="2433404"/>
            <a:ext cx="468000" cy="137622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>
              <a:lnSpc>
                <a:spcPts val="430"/>
              </a:lnSpc>
            </a:pPr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Bundes-</a:t>
            </a:r>
          </a:p>
          <a:p>
            <a:pPr>
              <a:lnSpc>
                <a:spcPts val="430"/>
              </a:lnSpc>
            </a:pPr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verwaltung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46BDCD0-3AFE-2E49-83F7-3634F5B4C341}"/>
              </a:ext>
            </a:extLst>
          </p:cNvPr>
          <p:cNvSpPr/>
          <p:nvPr/>
        </p:nvSpPr>
        <p:spPr>
          <a:xfrm>
            <a:off x="2008121" y="2555232"/>
            <a:ext cx="468000" cy="134095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>
              <a:lnSpc>
                <a:spcPts val="430"/>
              </a:lnSpc>
            </a:pPr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Kantonale</a:t>
            </a:r>
          </a:p>
          <a:p>
            <a:pPr>
              <a:lnSpc>
                <a:spcPts val="430"/>
              </a:lnSpc>
            </a:pPr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Verwaltungen</a:t>
            </a:r>
          </a:p>
          <a:p>
            <a:endParaRPr lang="de-DE" sz="450" dirty="0">
              <a:solidFill>
                <a:schemeClr val="tx1"/>
              </a:solidFill>
              <a:latin typeface="Frutiger Next Pro Light" panose="020B0303040204020203" pitchFamily="34" charset="77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F72E39C-20C3-2E40-E08F-DF2B26B057D8}"/>
              </a:ext>
            </a:extLst>
          </p:cNvPr>
          <p:cNvSpPr/>
          <p:nvPr/>
        </p:nvSpPr>
        <p:spPr>
          <a:xfrm>
            <a:off x="2149080" y="2677367"/>
            <a:ext cx="468000" cy="136390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>
              <a:lnSpc>
                <a:spcPts val="430"/>
              </a:lnSpc>
            </a:pPr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Gemeinde-</a:t>
            </a:r>
          </a:p>
          <a:p>
            <a:pPr>
              <a:lnSpc>
                <a:spcPts val="430"/>
              </a:lnSpc>
            </a:pPr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verwaltungen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C3D460B-5D9E-C863-B514-3C8C74740194}"/>
              </a:ext>
            </a:extLst>
          </p:cNvPr>
          <p:cNvSpPr txBox="1"/>
          <p:nvPr/>
        </p:nvSpPr>
        <p:spPr>
          <a:xfrm>
            <a:off x="4580275" y="1564913"/>
            <a:ext cx="428890" cy="267184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Soziale</a:t>
            </a:r>
            <a:b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</a:b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Lage </a:t>
            </a:r>
            <a:endParaRPr lang="de-DE" sz="7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2993B63-AC01-C453-B1ED-AB2B4B7E942D}"/>
              </a:ext>
            </a:extLst>
          </p:cNvPr>
          <p:cNvSpPr txBox="1"/>
          <p:nvPr/>
        </p:nvSpPr>
        <p:spPr>
          <a:xfrm>
            <a:off x="1197441" y="1561545"/>
            <a:ext cx="428890" cy="267184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Sozial-</a:t>
            </a:r>
          </a:p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recht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 </a:t>
            </a:r>
            <a:endParaRPr lang="de-DE" sz="75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7EA61B6-4750-0C8D-D160-74D873B5A6DE}"/>
              </a:ext>
            </a:extLst>
          </p:cNvPr>
          <p:cNvCxnSpPr>
            <a:cxnSpLocks/>
          </p:cNvCxnSpPr>
          <p:nvPr/>
        </p:nvCxnSpPr>
        <p:spPr>
          <a:xfrm flipV="1">
            <a:off x="4418160" y="1710228"/>
            <a:ext cx="222409" cy="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581CACD8-FF6B-4D71-52FE-62C2B4B59789}"/>
              </a:ext>
            </a:extLst>
          </p:cNvPr>
          <p:cNvSpPr txBox="1"/>
          <p:nvPr/>
        </p:nvSpPr>
        <p:spPr>
          <a:xfrm>
            <a:off x="2748613" y="2022763"/>
            <a:ext cx="649337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Next Pro Light" panose="020B0303040204020203" pitchFamily="34" charset="77"/>
              </a:rPr>
              <a:t>Abstimmungen </a:t>
            </a:r>
            <a:endParaRPr lang="de-DE" sz="750" dirty="0">
              <a:solidFill>
                <a:schemeClr val="bg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571B1C9-7CBA-AB8C-CD9A-D66BF2CF15B0}"/>
              </a:ext>
            </a:extLst>
          </p:cNvPr>
          <p:cNvSpPr txBox="1"/>
          <p:nvPr/>
        </p:nvSpPr>
        <p:spPr>
          <a:xfrm>
            <a:off x="2869141" y="1877611"/>
            <a:ext cx="428890" cy="151768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Next Pro Light" panose="020B0303040204020203" pitchFamily="34" charset="77"/>
              </a:rPr>
              <a:t>Wahlen </a:t>
            </a:r>
            <a:endParaRPr lang="de-DE" sz="750" dirty="0">
              <a:solidFill>
                <a:schemeClr val="bg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099D71A-5646-24F7-614E-B31AE5CFAB57}"/>
              </a:ext>
            </a:extLst>
          </p:cNvPr>
          <p:cNvSpPr txBox="1"/>
          <p:nvPr/>
        </p:nvSpPr>
        <p:spPr>
          <a:xfrm>
            <a:off x="4536533" y="3640151"/>
            <a:ext cx="629902" cy="267184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Wirtschafts-</a:t>
            </a:r>
            <a:b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</a:b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lage </a:t>
            </a:r>
            <a:endParaRPr lang="de-DE" sz="75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0BB83A1-1F3D-BF09-9D51-514441F3F164}"/>
              </a:ext>
            </a:extLst>
          </p:cNvPr>
          <p:cNvSpPr txBox="1"/>
          <p:nvPr/>
        </p:nvSpPr>
        <p:spPr>
          <a:xfrm>
            <a:off x="4625393" y="5641885"/>
            <a:ext cx="432245" cy="267184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Umwelt-</a:t>
            </a:r>
          </a:p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qualität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 </a:t>
            </a:r>
            <a:endParaRPr lang="de-DE" sz="75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E5D972-8B41-8903-BD48-9E61BE5FFF0D}"/>
              </a:ext>
            </a:extLst>
          </p:cNvPr>
          <p:cNvSpPr txBox="1"/>
          <p:nvPr/>
        </p:nvSpPr>
        <p:spPr>
          <a:xfrm>
            <a:off x="1151228" y="3640152"/>
            <a:ext cx="525121" cy="267184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Wirtschafts-</a:t>
            </a:r>
            <a:b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</a:b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recht </a:t>
            </a:r>
            <a:endParaRPr lang="de-DE" sz="75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9E07E50-851C-5523-35A5-7A9E6484EFFA}"/>
              </a:ext>
            </a:extLst>
          </p:cNvPr>
          <p:cNvSpPr txBox="1"/>
          <p:nvPr/>
        </p:nvSpPr>
        <p:spPr>
          <a:xfrm>
            <a:off x="1194771" y="5651305"/>
            <a:ext cx="428890" cy="267184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Umwelt-</a:t>
            </a:r>
          </a:p>
          <a:p>
            <a:pPr algn="ctr"/>
            <a:r>
              <a:rPr lang="de-DE" sz="7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recht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 </a:t>
            </a:r>
            <a:endParaRPr lang="de-DE" sz="75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E7818DE-2FE7-9B14-93B4-9A0AA153761A}"/>
              </a:ext>
            </a:extLst>
          </p:cNvPr>
          <p:cNvSpPr txBox="1"/>
          <p:nvPr/>
        </p:nvSpPr>
        <p:spPr>
          <a:xfrm>
            <a:off x="1206772" y="2054750"/>
            <a:ext cx="404887" cy="267184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7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Next Pro" panose="020B0503040204020203" pitchFamily="34" charset="77"/>
              </a:rPr>
              <a:t>Rechts-</a:t>
            </a:r>
          </a:p>
          <a:p>
            <a:pPr algn="ctr"/>
            <a:r>
              <a:rPr lang="de-DE" sz="7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sätze</a:t>
            </a:r>
            <a:r>
              <a:rPr kumimoji="0" lang="de-DE" sz="7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Next Pro" panose="020B0503040204020203" pitchFamily="34" charset="77"/>
              </a:rPr>
              <a:t> </a:t>
            </a:r>
            <a:endParaRPr lang="de-DE" sz="750" b="1" dirty="0">
              <a:solidFill>
                <a:schemeClr val="bg1"/>
              </a:solidFill>
              <a:latin typeface="Frutiger Next Pro" panose="020B0503040204020203" pitchFamily="34" charset="77"/>
            </a:endParaRP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9D0E931E-EC53-96A6-A799-4E3489DC33B0}"/>
              </a:ext>
            </a:extLst>
          </p:cNvPr>
          <p:cNvCxnSpPr>
            <a:cxnSpLocks/>
            <a:stCxn id="38" idx="2"/>
            <a:endCxn id="36" idx="0"/>
          </p:cNvCxnSpPr>
          <p:nvPr/>
        </p:nvCxnSpPr>
        <p:spPr>
          <a:xfrm>
            <a:off x="1409216" y="2321934"/>
            <a:ext cx="4573" cy="1318218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FFC7E45C-3A87-57C9-3C6A-F5BC2488F8AB}"/>
              </a:ext>
            </a:extLst>
          </p:cNvPr>
          <p:cNvCxnSpPr>
            <a:cxnSpLocks/>
            <a:stCxn id="38" idx="0"/>
            <a:endCxn id="29" idx="2"/>
          </p:cNvCxnSpPr>
          <p:nvPr/>
        </p:nvCxnSpPr>
        <p:spPr>
          <a:xfrm flipV="1">
            <a:off x="1409216" y="1828729"/>
            <a:ext cx="2670" cy="22602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DB374E1C-76DF-406E-2CD3-389705DF134D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flipH="1">
            <a:off x="1409216" y="3907336"/>
            <a:ext cx="4573" cy="1743969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0BB2BA9-5E37-BBD8-2333-865122316576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1623661" y="5784896"/>
            <a:ext cx="222409" cy="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27BB9476-9088-6B40-9DDF-07D1171E4AA1}"/>
              </a:ext>
            </a:extLst>
          </p:cNvPr>
          <p:cNvCxnSpPr>
            <a:cxnSpLocks/>
          </p:cNvCxnSpPr>
          <p:nvPr/>
        </p:nvCxnSpPr>
        <p:spPr>
          <a:xfrm flipV="1">
            <a:off x="1629966" y="3772053"/>
            <a:ext cx="222409" cy="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B63B1EBC-1A2E-A139-7674-605EA9D8D60B}"/>
              </a:ext>
            </a:extLst>
          </p:cNvPr>
          <p:cNvCxnSpPr>
            <a:cxnSpLocks/>
          </p:cNvCxnSpPr>
          <p:nvPr/>
        </p:nvCxnSpPr>
        <p:spPr>
          <a:xfrm flipV="1">
            <a:off x="4381683" y="3803644"/>
            <a:ext cx="222409" cy="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F1FCF81A-2B7D-14F6-3650-63CCCA22F5BA}"/>
              </a:ext>
            </a:extLst>
          </p:cNvPr>
          <p:cNvCxnSpPr>
            <a:cxnSpLocks/>
          </p:cNvCxnSpPr>
          <p:nvPr/>
        </p:nvCxnSpPr>
        <p:spPr>
          <a:xfrm flipV="1">
            <a:off x="4368191" y="5775477"/>
            <a:ext cx="222409" cy="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58D78174-49A3-C2B5-6E05-AEE1BF2F10DA}"/>
              </a:ext>
            </a:extLst>
          </p:cNvPr>
          <p:cNvSpPr/>
          <p:nvPr/>
        </p:nvSpPr>
        <p:spPr>
          <a:xfrm>
            <a:off x="4632827" y="2049980"/>
            <a:ext cx="457398" cy="463580"/>
          </a:xfrm>
          <a:prstGeom prst="rect">
            <a:avLst/>
          </a:prstGeom>
          <a:solidFill>
            <a:srgbClr val="DCB4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 anchorCtr="0"/>
          <a:lstStyle/>
          <a:p>
            <a:pPr algn="ctr"/>
            <a:r>
              <a:rPr lang="de-DE" sz="750" b="1" dirty="0">
                <a:latin typeface="Frutiger Next Pro" panose="020B0503040204020203" pitchFamily="34" charset="77"/>
              </a:rPr>
              <a:t>Medien</a:t>
            </a:r>
          </a:p>
          <a:p>
            <a:pPr algn="ctr"/>
            <a:r>
              <a:rPr lang="de-DE" sz="600" b="1" dirty="0">
                <a:latin typeface="Frutiger Next Pro" panose="020B0503040204020203" pitchFamily="34" charset="77"/>
              </a:rPr>
              <a:t>(Wahr-</a:t>
            </a:r>
            <a:br>
              <a:rPr lang="de-DE" sz="600" b="1" dirty="0">
                <a:latin typeface="Frutiger Next Pro" panose="020B0503040204020203" pitchFamily="34" charset="77"/>
              </a:rPr>
            </a:br>
            <a:r>
              <a:rPr lang="de-DE" sz="600" b="1" dirty="0">
                <a:latin typeface="Frutiger Next Pro" panose="020B0503040204020203" pitchFamily="34" charset="77"/>
              </a:rPr>
              <a:t>nehmungs-</a:t>
            </a:r>
          </a:p>
          <a:p>
            <a:pPr algn="ctr"/>
            <a:r>
              <a:rPr lang="de-DE" sz="600" b="1" dirty="0">
                <a:latin typeface="Frutiger Next Pro" panose="020B0503040204020203" pitchFamily="34" charset="77"/>
              </a:rPr>
              <a:t>filter)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4307DDE7-750B-C9A2-D589-8BE019167ECD}"/>
              </a:ext>
            </a:extLst>
          </p:cNvPr>
          <p:cNvCxnSpPr>
            <a:cxnSpLocks/>
          </p:cNvCxnSpPr>
          <p:nvPr/>
        </p:nvCxnSpPr>
        <p:spPr>
          <a:xfrm flipH="1" flipV="1">
            <a:off x="4483787" y="2144333"/>
            <a:ext cx="117005" cy="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5DBD7656-BDA4-902F-9A91-7077A0A4DD34}"/>
              </a:ext>
            </a:extLst>
          </p:cNvPr>
          <p:cNvCxnSpPr>
            <a:cxnSpLocks/>
          </p:cNvCxnSpPr>
          <p:nvPr/>
        </p:nvCxnSpPr>
        <p:spPr>
          <a:xfrm>
            <a:off x="4811010" y="1858900"/>
            <a:ext cx="0" cy="177162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B815008B-8DC4-CBF1-C236-089132A13C99}"/>
              </a:ext>
            </a:extLst>
          </p:cNvPr>
          <p:cNvCxnSpPr>
            <a:cxnSpLocks/>
          </p:cNvCxnSpPr>
          <p:nvPr/>
        </p:nvCxnSpPr>
        <p:spPr>
          <a:xfrm flipV="1">
            <a:off x="4836636" y="2631260"/>
            <a:ext cx="0" cy="957620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CD300139-C74B-BC40-16B8-1AFF8383A60B}"/>
              </a:ext>
            </a:extLst>
          </p:cNvPr>
          <p:cNvCxnSpPr>
            <a:cxnSpLocks/>
          </p:cNvCxnSpPr>
          <p:nvPr/>
        </p:nvCxnSpPr>
        <p:spPr>
          <a:xfrm flipH="1" flipV="1">
            <a:off x="4838617" y="3929559"/>
            <a:ext cx="7864" cy="1667528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B9F34E07-3477-862E-E8E3-0993930F8499}"/>
              </a:ext>
            </a:extLst>
          </p:cNvPr>
          <p:cNvSpPr txBox="1"/>
          <p:nvPr/>
        </p:nvSpPr>
        <p:spPr>
          <a:xfrm>
            <a:off x="1981268" y="6037960"/>
            <a:ext cx="267430" cy="105601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4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Abgase</a:t>
            </a:r>
            <a:endParaRPr lang="de-DE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19CF400-9130-7243-FE9D-2B0940057FC2}"/>
              </a:ext>
            </a:extLst>
          </p:cNvPr>
          <p:cNvSpPr txBox="1"/>
          <p:nvPr/>
        </p:nvSpPr>
        <p:spPr>
          <a:xfrm>
            <a:off x="2541285" y="6049065"/>
            <a:ext cx="267430" cy="105601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4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Abwasser</a:t>
            </a:r>
            <a:endParaRPr lang="de-DE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D7C6F83-BC44-FD02-BBD5-87E5E3B31C63}"/>
              </a:ext>
            </a:extLst>
          </p:cNvPr>
          <p:cNvSpPr txBox="1"/>
          <p:nvPr/>
        </p:nvSpPr>
        <p:spPr>
          <a:xfrm>
            <a:off x="3506739" y="6037960"/>
            <a:ext cx="267430" cy="105601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4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Abwärme</a:t>
            </a:r>
            <a:endParaRPr lang="de-DE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906E723-31F1-4811-DBF9-96B039CDF76C}"/>
              </a:ext>
            </a:extLst>
          </p:cNvPr>
          <p:cNvSpPr txBox="1"/>
          <p:nvPr/>
        </p:nvSpPr>
        <p:spPr>
          <a:xfrm>
            <a:off x="3024012" y="6049065"/>
            <a:ext cx="267430" cy="105601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4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Abfälle</a:t>
            </a:r>
            <a:endParaRPr lang="de-DE" dirty="0"/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EEC57B08-0F5B-2186-3BE9-B4DF83BF0589}"/>
              </a:ext>
            </a:extLst>
          </p:cNvPr>
          <p:cNvCxnSpPr>
            <a:cxnSpLocks/>
          </p:cNvCxnSpPr>
          <p:nvPr/>
        </p:nvCxnSpPr>
        <p:spPr>
          <a:xfrm>
            <a:off x="2055094" y="5291171"/>
            <a:ext cx="0" cy="709717"/>
          </a:xfrm>
          <a:prstGeom prst="straightConnector1">
            <a:avLst/>
          </a:prstGeom>
          <a:ln w="9525" cap="rnd">
            <a:solidFill>
              <a:schemeClr val="bg1">
                <a:lumMod val="50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BEDFDC89-136F-08A6-51FC-F578A635480A}"/>
              </a:ext>
            </a:extLst>
          </p:cNvPr>
          <p:cNvCxnSpPr>
            <a:cxnSpLocks/>
          </p:cNvCxnSpPr>
          <p:nvPr/>
        </p:nvCxnSpPr>
        <p:spPr>
          <a:xfrm flipV="1">
            <a:off x="1992766" y="5291171"/>
            <a:ext cx="0" cy="709717"/>
          </a:xfrm>
          <a:prstGeom prst="straightConnector1">
            <a:avLst/>
          </a:prstGeom>
          <a:ln w="9525" cap="rnd">
            <a:solidFill>
              <a:schemeClr val="bg1"/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B78DF69A-E36F-B013-0983-75EDC4474F5D}"/>
              </a:ext>
            </a:extLst>
          </p:cNvPr>
          <p:cNvCxnSpPr>
            <a:cxnSpLocks/>
          </p:cNvCxnSpPr>
          <p:nvPr/>
        </p:nvCxnSpPr>
        <p:spPr>
          <a:xfrm>
            <a:off x="2581566" y="5291171"/>
            <a:ext cx="0" cy="709717"/>
          </a:xfrm>
          <a:prstGeom prst="straightConnector1">
            <a:avLst/>
          </a:prstGeom>
          <a:ln w="9525" cap="rnd">
            <a:solidFill>
              <a:schemeClr val="bg1">
                <a:lumMod val="50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F61D7FEF-1B0A-91C8-AC46-0C24C8F6107E}"/>
              </a:ext>
            </a:extLst>
          </p:cNvPr>
          <p:cNvCxnSpPr>
            <a:cxnSpLocks/>
          </p:cNvCxnSpPr>
          <p:nvPr/>
        </p:nvCxnSpPr>
        <p:spPr>
          <a:xfrm flipV="1">
            <a:off x="2525492" y="5291171"/>
            <a:ext cx="0" cy="709717"/>
          </a:xfrm>
          <a:prstGeom prst="straightConnector1">
            <a:avLst/>
          </a:prstGeom>
          <a:ln w="9525" cap="rnd">
            <a:solidFill>
              <a:schemeClr val="bg1"/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4C08EF85-26AD-AC57-F1BE-4665A27C21B1}"/>
              </a:ext>
            </a:extLst>
          </p:cNvPr>
          <p:cNvCxnSpPr>
            <a:cxnSpLocks/>
          </p:cNvCxnSpPr>
          <p:nvPr/>
        </p:nvCxnSpPr>
        <p:spPr>
          <a:xfrm>
            <a:off x="3075909" y="5291171"/>
            <a:ext cx="0" cy="709717"/>
          </a:xfrm>
          <a:prstGeom prst="straightConnector1">
            <a:avLst/>
          </a:prstGeom>
          <a:ln w="9525" cap="rnd">
            <a:solidFill>
              <a:schemeClr val="bg1">
                <a:lumMod val="50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44A316EA-D598-DAED-58CE-B77F61D3FC0B}"/>
              </a:ext>
            </a:extLst>
          </p:cNvPr>
          <p:cNvCxnSpPr>
            <a:cxnSpLocks/>
          </p:cNvCxnSpPr>
          <p:nvPr/>
        </p:nvCxnSpPr>
        <p:spPr>
          <a:xfrm flipV="1">
            <a:off x="3012396" y="5291171"/>
            <a:ext cx="0" cy="709717"/>
          </a:xfrm>
          <a:prstGeom prst="straightConnector1">
            <a:avLst/>
          </a:prstGeom>
          <a:ln w="9525" cap="rnd">
            <a:solidFill>
              <a:schemeClr val="bg1"/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5D8C1CBD-1864-6E6B-6937-EA8E6E3C0F2F}"/>
              </a:ext>
            </a:extLst>
          </p:cNvPr>
          <p:cNvCxnSpPr>
            <a:cxnSpLocks/>
          </p:cNvCxnSpPr>
          <p:nvPr/>
        </p:nvCxnSpPr>
        <p:spPr>
          <a:xfrm>
            <a:off x="3506739" y="5291171"/>
            <a:ext cx="0" cy="709717"/>
          </a:xfrm>
          <a:prstGeom prst="straightConnector1">
            <a:avLst/>
          </a:prstGeom>
          <a:ln w="9525" cap="rnd">
            <a:solidFill>
              <a:schemeClr val="bg1">
                <a:lumMod val="50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6424DFDC-15BD-616F-9D08-D50CD72412C1}"/>
              </a:ext>
            </a:extLst>
          </p:cNvPr>
          <p:cNvCxnSpPr>
            <a:cxnSpLocks/>
          </p:cNvCxnSpPr>
          <p:nvPr/>
        </p:nvCxnSpPr>
        <p:spPr>
          <a:xfrm flipH="1" flipV="1">
            <a:off x="3432446" y="5291171"/>
            <a:ext cx="1212" cy="709717"/>
          </a:xfrm>
          <a:prstGeom prst="straightConnector1">
            <a:avLst/>
          </a:prstGeom>
          <a:ln w="9525" cap="rnd">
            <a:solidFill>
              <a:schemeClr val="bg1"/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E12C49CB-F05F-A187-EEBB-5C1AA0647304}"/>
              </a:ext>
            </a:extLst>
          </p:cNvPr>
          <p:cNvCxnSpPr/>
          <p:nvPr/>
        </p:nvCxnSpPr>
        <p:spPr>
          <a:xfrm flipH="1">
            <a:off x="2803833" y="2010978"/>
            <a:ext cx="507110" cy="0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900CD5A7-A215-ABBB-4FB0-DF0FA8965220}"/>
              </a:ext>
            </a:extLst>
          </p:cNvPr>
          <p:cNvSpPr txBox="1"/>
          <p:nvPr/>
        </p:nvSpPr>
        <p:spPr>
          <a:xfrm>
            <a:off x="1776137" y="5145988"/>
            <a:ext cx="267430" cy="105601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Luft</a:t>
            </a:r>
            <a:endParaRPr lang="de-DE" dirty="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4B1125B0-E0C8-F6D7-A580-FB1806DF626D}"/>
              </a:ext>
            </a:extLst>
          </p:cNvPr>
          <p:cNvSpPr txBox="1"/>
          <p:nvPr/>
        </p:nvSpPr>
        <p:spPr>
          <a:xfrm>
            <a:off x="2286425" y="5145988"/>
            <a:ext cx="267430" cy="105601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4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Wasser</a:t>
            </a:r>
            <a:endParaRPr lang="de-DE" dirty="0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046A8C6B-32F4-422D-7B44-42B1BE691FDC}"/>
              </a:ext>
            </a:extLst>
          </p:cNvPr>
          <p:cNvSpPr txBox="1"/>
          <p:nvPr/>
        </p:nvSpPr>
        <p:spPr>
          <a:xfrm>
            <a:off x="3208676" y="5145988"/>
            <a:ext cx="267430" cy="105601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lang="de-DE" sz="450" dirty="0">
                <a:solidFill>
                  <a:prstClr val="black"/>
                </a:solidFill>
                <a:latin typeface="Frutiger Next Pro Light" panose="020B0303040204020203" pitchFamily="34" charset="77"/>
              </a:rPr>
              <a:t>Energie</a:t>
            </a:r>
            <a:endParaRPr lang="de-DE" dirty="0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0B456943-AF13-6543-C998-5F2D89CBBCD0}"/>
              </a:ext>
            </a:extLst>
          </p:cNvPr>
          <p:cNvSpPr txBox="1"/>
          <p:nvPr/>
        </p:nvSpPr>
        <p:spPr>
          <a:xfrm>
            <a:off x="2776716" y="5145988"/>
            <a:ext cx="267430" cy="105601"/>
          </a:xfrm>
          <a:prstGeom prst="rect">
            <a:avLst/>
          </a:prstGeom>
          <a:noFill/>
        </p:spPr>
        <p:txBody>
          <a:bodyPr wrap="square" lIns="18000" tIns="18000" rIns="18000" bIns="18000" anchor="ctr" anchorCtr="0">
            <a:spAutoFit/>
          </a:bodyPr>
          <a:lstStyle/>
          <a:p>
            <a:pPr algn="ctr"/>
            <a:r>
              <a:rPr kumimoji="0" lang="de-DE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Pro Light" panose="020B0303040204020203" pitchFamily="34" charset="77"/>
                <a:ea typeface="+mn-ea"/>
                <a:cs typeface="+mn-cs"/>
              </a:rPr>
              <a:t>Rohstoffe</a:t>
            </a:r>
            <a:endParaRPr lang="de-DE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4D20398A-3614-E4D1-4E0B-E4DF64D420BA}"/>
              </a:ext>
            </a:extLst>
          </p:cNvPr>
          <p:cNvSpPr/>
          <p:nvPr/>
        </p:nvSpPr>
        <p:spPr>
          <a:xfrm>
            <a:off x="3628452" y="5661214"/>
            <a:ext cx="560151" cy="120834"/>
          </a:xfrm>
          <a:prstGeom prst="rect">
            <a:avLst/>
          </a:prstGeom>
          <a:solidFill>
            <a:srgbClr val="679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Biodiversität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85A7E51B-7D19-5405-A3E9-70BB9072311F}"/>
              </a:ext>
            </a:extLst>
          </p:cNvPr>
          <p:cNvSpPr/>
          <p:nvPr/>
        </p:nvSpPr>
        <p:spPr>
          <a:xfrm>
            <a:off x="3733780" y="5832746"/>
            <a:ext cx="560151" cy="120834"/>
          </a:xfrm>
          <a:prstGeom prst="rect">
            <a:avLst/>
          </a:prstGeom>
          <a:solidFill>
            <a:srgbClr val="679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Klimawandel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7E9F6105-84DD-36A7-9C10-DFA2E0D1F0E2}"/>
              </a:ext>
            </a:extLst>
          </p:cNvPr>
          <p:cNvSpPr/>
          <p:nvPr/>
        </p:nvSpPr>
        <p:spPr>
          <a:xfrm>
            <a:off x="3862842" y="6008313"/>
            <a:ext cx="560151" cy="120834"/>
          </a:xfrm>
          <a:prstGeom prst="rect">
            <a:avLst/>
          </a:prstGeom>
          <a:solidFill>
            <a:srgbClr val="679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bg1"/>
                </a:solidFill>
                <a:latin typeface="Frutiger Next Pro Light" panose="020B0303040204020203" pitchFamily="34" charset="77"/>
              </a:rPr>
              <a:t>Nachhaltigkeit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48B414C2-D0CE-E1C8-EBB9-2E7FCE5EDEF3}"/>
              </a:ext>
            </a:extLst>
          </p:cNvPr>
          <p:cNvSpPr/>
          <p:nvPr/>
        </p:nvSpPr>
        <p:spPr>
          <a:xfrm>
            <a:off x="2471975" y="2215703"/>
            <a:ext cx="1165039" cy="276255"/>
          </a:xfrm>
          <a:prstGeom prst="rect">
            <a:avLst/>
          </a:prstGeom>
          <a:solidFill>
            <a:srgbClr val="A381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 algn="ctr"/>
            <a:r>
              <a:rPr lang="de-DE" sz="4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Gesellschaftsmodelle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F4143E4E-CEE4-E042-AC17-13E1B6732F64}"/>
              </a:ext>
            </a:extLst>
          </p:cNvPr>
          <p:cNvSpPr/>
          <p:nvPr/>
        </p:nvSpPr>
        <p:spPr>
          <a:xfrm>
            <a:off x="2528673" y="2326158"/>
            <a:ext cx="380161" cy="111265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Kapitalismus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6D18F2FD-DA4F-B48C-2E60-117DCBBB870E}"/>
              </a:ext>
            </a:extLst>
          </p:cNvPr>
          <p:cNvSpPr/>
          <p:nvPr/>
        </p:nvSpPr>
        <p:spPr>
          <a:xfrm>
            <a:off x="3267693" y="2328217"/>
            <a:ext cx="332605" cy="116553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Sozialismus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B75D30FA-0FFD-4241-6C72-E3A2FF008A23}"/>
              </a:ext>
            </a:extLst>
          </p:cNvPr>
          <p:cNvSpPr/>
          <p:nvPr/>
        </p:nvSpPr>
        <p:spPr>
          <a:xfrm>
            <a:off x="1577818" y="2947665"/>
            <a:ext cx="3085440" cy="276255"/>
          </a:xfrm>
          <a:prstGeom prst="rect">
            <a:avLst/>
          </a:prstGeom>
          <a:gradFill flip="none" rotWithShape="1">
            <a:gsLst>
              <a:gs pos="0">
                <a:srgbClr val="CC8792"/>
              </a:gs>
              <a:gs pos="10000">
                <a:schemeClr val="accent1">
                  <a:lumMod val="89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rgbClr val="CC8792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 algn="ctr"/>
            <a:r>
              <a:rPr lang="de-DE" sz="4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Wirtschaftssysteme / Wirtschaftsordnungen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0702D778-9796-0543-0C82-A41A72B041E2}"/>
              </a:ext>
            </a:extLst>
          </p:cNvPr>
          <p:cNvSpPr/>
          <p:nvPr/>
        </p:nvSpPr>
        <p:spPr>
          <a:xfrm>
            <a:off x="2313534" y="3073366"/>
            <a:ext cx="488651" cy="110082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Marktwirtschaft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87C2181D-BFA6-C5E6-9C75-C073008DFA7F}"/>
              </a:ext>
            </a:extLst>
          </p:cNvPr>
          <p:cNvSpPr/>
          <p:nvPr/>
        </p:nvSpPr>
        <p:spPr>
          <a:xfrm>
            <a:off x="3441415" y="3067722"/>
            <a:ext cx="468000" cy="110082"/>
          </a:xfrm>
          <a:prstGeom prst="rect">
            <a:avLst/>
          </a:prstGeom>
          <a:solidFill>
            <a:srgbClr val="639C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Planwirtschaft</a:t>
            </a:r>
          </a:p>
        </p:txBody>
      </p:sp>
      <p:cxnSp>
        <p:nvCxnSpPr>
          <p:cNvPr id="78" name="Gerade Verbindung 77">
            <a:extLst>
              <a:ext uri="{FF2B5EF4-FFF2-40B4-BE49-F238E27FC236}">
                <a16:creationId xmlns:a16="http://schemas.microsoft.com/office/drawing/2014/main" id="{222032AB-8B1A-5488-6918-5D687CB9890E}"/>
              </a:ext>
            </a:extLst>
          </p:cNvPr>
          <p:cNvCxnSpPr>
            <a:cxnSpLocks/>
          </p:cNvCxnSpPr>
          <p:nvPr/>
        </p:nvCxnSpPr>
        <p:spPr>
          <a:xfrm>
            <a:off x="3291442" y="2444771"/>
            <a:ext cx="0" cy="4834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4D7C5D3F-5960-CA22-6107-C6F5FF50275B}"/>
              </a:ext>
            </a:extLst>
          </p:cNvPr>
          <p:cNvCxnSpPr>
            <a:cxnSpLocks/>
          </p:cNvCxnSpPr>
          <p:nvPr/>
        </p:nvCxnSpPr>
        <p:spPr>
          <a:xfrm>
            <a:off x="2868532" y="2464172"/>
            <a:ext cx="0" cy="46403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11AE389F-0E06-4CB8-7C48-79C5A5D8C42B}"/>
              </a:ext>
            </a:extLst>
          </p:cNvPr>
          <p:cNvSpPr/>
          <p:nvPr/>
        </p:nvSpPr>
        <p:spPr>
          <a:xfrm>
            <a:off x="3132299" y="1578878"/>
            <a:ext cx="1258338" cy="228109"/>
          </a:xfrm>
          <a:prstGeom prst="rect">
            <a:avLst/>
          </a:prstGeom>
          <a:solidFill>
            <a:srgbClr val="A381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 algn="ctr"/>
            <a:r>
              <a:rPr lang="de-DE" sz="4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Politische Ideologien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B6E51F77-F4A4-86A5-CF59-E0DD81B47F28}"/>
              </a:ext>
            </a:extLst>
          </p:cNvPr>
          <p:cNvSpPr/>
          <p:nvPr/>
        </p:nvSpPr>
        <p:spPr>
          <a:xfrm>
            <a:off x="3207041" y="1676642"/>
            <a:ext cx="402158" cy="110082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Liberalismus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D3CF9822-4B77-913C-36B0-B8BFAF3E7EBD}"/>
              </a:ext>
            </a:extLst>
          </p:cNvPr>
          <p:cNvSpPr/>
          <p:nvPr/>
        </p:nvSpPr>
        <p:spPr>
          <a:xfrm>
            <a:off x="3938123" y="1680446"/>
            <a:ext cx="397643" cy="110082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Ins="252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Autoritarismus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F205C94F-42CE-4AAD-60A8-85FC7173BCD6}"/>
              </a:ext>
            </a:extLst>
          </p:cNvPr>
          <p:cNvSpPr/>
          <p:nvPr/>
        </p:nvSpPr>
        <p:spPr>
          <a:xfrm>
            <a:off x="3648877" y="1688122"/>
            <a:ext cx="250583" cy="99383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Ins="252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C569E91B-6751-77E9-EA4C-2A8214869C94}"/>
              </a:ext>
            </a:extLst>
          </p:cNvPr>
          <p:cNvSpPr/>
          <p:nvPr/>
        </p:nvSpPr>
        <p:spPr>
          <a:xfrm>
            <a:off x="1727880" y="1582160"/>
            <a:ext cx="1258338" cy="228109"/>
          </a:xfrm>
          <a:prstGeom prst="rect">
            <a:avLst/>
          </a:prstGeom>
          <a:solidFill>
            <a:srgbClr val="A381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18000" rtlCol="0" anchor="t" anchorCtr="0"/>
          <a:lstStyle/>
          <a:p>
            <a:pPr algn="ctr"/>
            <a:r>
              <a:rPr lang="de-DE" sz="450" b="1" dirty="0">
                <a:solidFill>
                  <a:schemeClr val="bg1"/>
                </a:solidFill>
                <a:latin typeface="Frutiger Next Pro" panose="020B0503040204020203" pitchFamily="34" charset="77"/>
              </a:rPr>
              <a:t>Staatsformen / Herrschaftsformen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2B242392-7D4D-9912-D52B-BC10E06D440D}"/>
              </a:ext>
            </a:extLst>
          </p:cNvPr>
          <p:cNvSpPr/>
          <p:nvPr/>
        </p:nvSpPr>
        <p:spPr>
          <a:xfrm>
            <a:off x="1791528" y="1681619"/>
            <a:ext cx="357552" cy="115788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Demokratie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57D48AF4-ACC9-0F9C-A226-F663DB3413BD}"/>
              </a:ext>
            </a:extLst>
          </p:cNvPr>
          <p:cNvSpPr/>
          <p:nvPr/>
        </p:nvSpPr>
        <p:spPr>
          <a:xfrm>
            <a:off x="2620541" y="1681543"/>
            <a:ext cx="327247" cy="115864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Diktatur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F33B494D-00C4-F5EF-DD15-099994603B99}"/>
              </a:ext>
            </a:extLst>
          </p:cNvPr>
          <p:cNvSpPr/>
          <p:nvPr/>
        </p:nvSpPr>
        <p:spPr>
          <a:xfrm>
            <a:off x="2226608" y="1681543"/>
            <a:ext cx="327247" cy="115864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cxnSp>
        <p:nvCxnSpPr>
          <p:cNvPr id="88" name="Gerade Verbindung 87">
            <a:extLst>
              <a:ext uri="{FF2B5EF4-FFF2-40B4-BE49-F238E27FC236}">
                <a16:creationId xmlns:a16="http://schemas.microsoft.com/office/drawing/2014/main" id="{651986D2-5CD5-C425-4F1A-ED7A5E3D06BD}"/>
              </a:ext>
            </a:extLst>
          </p:cNvPr>
          <p:cNvCxnSpPr>
            <a:cxnSpLocks/>
          </p:cNvCxnSpPr>
          <p:nvPr/>
        </p:nvCxnSpPr>
        <p:spPr>
          <a:xfrm>
            <a:off x="2034373" y="1815574"/>
            <a:ext cx="0" cy="8512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000729DE-831E-7FE9-896C-A5A876C488C5}"/>
              </a:ext>
            </a:extLst>
          </p:cNvPr>
          <p:cNvSpPr/>
          <p:nvPr/>
        </p:nvSpPr>
        <p:spPr>
          <a:xfrm>
            <a:off x="2940263" y="2330523"/>
            <a:ext cx="281624" cy="114247"/>
          </a:xfrm>
          <a:prstGeom prst="rect">
            <a:avLst/>
          </a:prstGeom>
          <a:solidFill>
            <a:srgbClr val="E4C4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rtlCol="0" anchor="t" anchorCtr="0"/>
          <a:lstStyle/>
          <a:p>
            <a:r>
              <a:rPr lang="de-DE" sz="450" dirty="0">
                <a:solidFill>
                  <a:schemeClr val="tx1"/>
                </a:solidFill>
                <a:latin typeface="Frutiger Next Pro Light" panose="020B0303040204020203" pitchFamily="34" charset="77"/>
              </a:rPr>
              <a:t>...</a:t>
            </a:r>
          </a:p>
        </p:txBody>
      </p:sp>
      <p:pic>
        <p:nvPicPr>
          <p:cNvPr id="90" name="Grafik 89" descr="Ein Bild, das Text, Screenshot, Software, Website enthält.&#10;&#10;KI-generierte Inhalte können fehlerhaft sein.">
            <a:extLst>
              <a:ext uri="{FF2B5EF4-FFF2-40B4-BE49-F238E27FC236}">
                <a16:creationId xmlns:a16="http://schemas.microsoft.com/office/drawing/2014/main" id="{F0EB6216-26CC-33AE-C9C8-013AE06FE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84" y="3274719"/>
            <a:ext cx="2319755" cy="1855100"/>
          </a:xfrm>
          <a:prstGeom prst="rect">
            <a:avLst/>
          </a:prstGeom>
        </p:spPr>
      </p:pic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BA85BF5D-642D-DB76-25FF-49F64AE51807}"/>
              </a:ext>
            </a:extLst>
          </p:cNvPr>
          <p:cNvCxnSpPr>
            <a:cxnSpLocks/>
          </p:cNvCxnSpPr>
          <p:nvPr/>
        </p:nvCxnSpPr>
        <p:spPr>
          <a:xfrm flipV="1">
            <a:off x="1531224" y="1710228"/>
            <a:ext cx="222409" cy="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292BA721-5845-2A80-09CC-75F9DCCAC1B6}"/>
              </a:ext>
            </a:extLst>
          </p:cNvPr>
          <p:cNvCxnSpPr>
            <a:cxnSpLocks/>
          </p:cNvCxnSpPr>
          <p:nvPr/>
        </p:nvCxnSpPr>
        <p:spPr>
          <a:xfrm flipH="1" flipV="1">
            <a:off x="1631379" y="2180571"/>
            <a:ext cx="117005" cy="1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bevel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804A2CF2-8DA4-6BD1-A28E-F9FF4E6F7DE3}"/>
              </a:ext>
            </a:extLst>
          </p:cNvPr>
          <p:cNvSpPr txBox="1"/>
          <p:nvPr/>
        </p:nvSpPr>
        <p:spPr>
          <a:xfrm>
            <a:off x="919762" y="158737"/>
            <a:ext cx="74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Politik, Wirtschaft, Ökologie – interdisziplinär denken und 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DC73CE8-8691-48BD-21FC-F4B5277FEE3E}"/>
              </a:ext>
            </a:extLst>
          </p:cNvPr>
          <p:cNvSpPr txBox="1"/>
          <p:nvPr/>
        </p:nvSpPr>
        <p:spPr>
          <a:xfrm>
            <a:off x="6353908" y="1210376"/>
            <a:ext cx="4631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Soziale Lage, Wirtschaftslage und Umweltqualität bilden den Ausgangspunkt gesellschaftlicher Entwicklungen. </a:t>
            </a:r>
          </a:p>
          <a:p>
            <a:endParaRPr lang="de-CH" dirty="0"/>
          </a:p>
          <a:p>
            <a:r>
              <a:rPr lang="de-CH" dirty="0"/>
              <a:t>Über Medien als Wahrnehmungsfilter gelangen Themen ins politische System, wo Wahlen und Abstimmungen zu Anpassungen der Rechtsordnung führen. </a:t>
            </a:r>
          </a:p>
          <a:p>
            <a:endParaRPr lang="de-CH" dirty="0"/>
          </a:p>
          <a:p>
            <a:r>
              <a:rPr lang="de-CH"/>
              <a:t>Die Rechtsordnung </a:t>
            </a:r>
            <a:r>
              <a:rPr lang="de-CH" dirty="0"/>
              <a:t>beeinflusst wiederum Wirtschaft, Gesellschaft und Umwelt und kann deren Entwicklung gezielt verbessern.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403A7D-D8B3-3D1D-E455-8AD6E205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889-2D79-C04C-A5EA-547B4F8477FD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23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Macintosh PowerPoint</Application>
  <PresentationFormat>Breitbild</PresentationFormat>
  <Paragraphs>179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Frutiger Next Pro</vt:lpstr>
      <vt:lpstr>Frutiger Next Pro Light</vt:lpstr>
      <vt:lpstr>Office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der nächste Google aus der Schweiz kommt – Einblicke in die Schweizer Startup-Szene</dc:title>
  <dc:creator>Larissa Schlegel</dc:creator>
  <cp:lastModifiedBy>Urs Saxer - STR Teachware GmbH</cp:lastModifiedBy>
  <cp:revision>61</cp:revision>
  <cp:lastPrinted>2025-11-26T09:41:14Z</cp:lastPrinted>
  <dcterms:created xsi:type="dcterms:W3CDTF">2022-05-02T11:20:36Z</dcterms:created>
  <dcterms:modified xsi:type="dcterms:W3CDTF">2026-04-26T20:34:28Z</dcterms:modified>
</cp:coreProperties>
</file>